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</p:sldIdLst>
  <p:sldSz cx="12192000" cy="6858000"/>
  <p:notesSz cx="6858000" cy="12192000"/>
  <p:embeddedFontLst>
    <p:embeddedFont>
      <p:font typeface="Barlow Semi Condensed" panose="00000506000000000000" pitchFamily="2" charset="0"/>
      <p:regular r:id="rId85"/>
      <p:bold r:id="rId86"/>
      <p:italic r:id="rId87"/>
      <p:boldItalic r:id="rId88"/>
    </p:embeddedFont>
    <p:embeddedFont>
      <p:font typeface="Barlow Semi Condensed Medium" panose="00000606000000000000" pitchFamily="2" charset="0"/>
      <p:regular r:id="rId89"/>
      <p:bold r:id="rId90"/>
      <p:italic r:id="rId91"/>
      <p:boldItalic r:id="rId92"/>
    </p:embeddedFont>
    <p:embeddedFont>
      <p:font typeface="DM Sans" pitchFamily="2" charset="0"/>
      <p:regular r:id="rId93"/>
      <p:bold r:id="rId94"/>
      <p:italic r:id="rId95"/>
      <p:boldItalic r:id="rId9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0" roundtripDataSignature="AMtx7miNviBHqrAg+yLRCH+Nef58+Qpg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2E625B-1030-40F8-9313-326A06B0177D}">
  <a:tblStyle styleId="{752E625B-1030-40F8-9313-326A06B0177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font" Target="fonts/font1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3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3f3be2ea3b0_0_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g3f3be2ea3b0_0_8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" name="Google Shape;29;g3f3be2ea3b0_0_8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f53ceac5cc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g3f53ceac5cc_1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" name="Google Shape;40;g3f53ceac5cc_1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558950dc5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g3f558950dc5_0_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g3f558950dc5_0_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571e00d0c_0_1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g3f571e00d0c_0_16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g3f571e00d0c_0_16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558950d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f558950dc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3f558950dc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558950dc5_0_1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f558950dc5_0_11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g3f558950dc5_0_11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3be2ea3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3f3be2ea3b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g3f3be2ea3b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be2ea3b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3f3be2ea3b0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g3f3be2ea3b0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3be2ea3b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f3be2ea3b0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g3f3be2ea3b0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3be2ea3b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3f3be2ea3b0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g3f3be2ea3b0_0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3be2ea3b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g3f3be2ea3b0_0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3f3be2ea3b0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3be2ea3b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3f3be2ea3b0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g3f3be2ea3b0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3be2ea3b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g3f3be2ea3b0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g3f3be2ea3b0_0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3be2ea3b0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g3f3be2ea3b0_0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3f3be2ea3b0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3be2ea3b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3f3be2ea3b0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g3f3be2ea3b0_0_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3be2ea3b0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3f3be2ea3b0_0_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g3f3be2ea3b0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3be2ea3b0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3f3be2ea3b0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g3f3be2ea3b0_0_1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3be2ea3b0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3f3be2ea3b0_0_1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3f3be2ea3b0_0_1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3be2ea3b0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3f3be2ea3b0_0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g3f3be2ea3b0_0_1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3be2ea3b0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3f3be2ea3b0_0_1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g3f3be2ea3b0_0_1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3be2ea3b0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g3f3be2ea3b0_0_1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g3f3be2ea3b0_0_1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3be2ea3b0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g3f3be2ea3b0_0_1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1" name="Google Shape;301;g3f3be2ea3b0_0_1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3be2ea3b0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g3f3be2ea3b0_0_1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4" name="Google Shape;324;g3f3be2ea3b0_0_1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3be2ea3b0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3f3be2ea3b0_0_1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g3f3be2ea3b0_0_1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3be2ea3b0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3f3be2ea3b0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g3f3be2ea3b0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f3be2ea3b0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3f3be2ea3b0_0_2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0" name="Google Shape;360;g3f3be2ea3b0_0_2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3be2ea3b0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g3f3be2ea3b0_0_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g3f3be2ea3b0_0_2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3be2ea3b0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g3f3be2ea3b0_0_2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g3f3be2ea3b0_0_2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3be2ea3b0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g3f3be2ea3b0_0_2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3" name="Google Shape;413;g3f3be2ea3b0_0_2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3be2ea3b0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3" name="Google Shape;423;g3f3be2ea3b0_0_2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4" name="Google Shape;424;g3f3be2ea3b0_0_2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f3be2ea3b0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g3f3be2ea3b0_0_3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8" name="Google Shape;438;g3f3be2ea3b0_0_3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3be2ea3b0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3f3be2ea3b0_0_3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g3f3be2ea3b0_0_3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f3be2ea3b0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g3f3be2ea3b0_0_3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3" name="Google Shape;463;g3f3be2ea3b0_0_3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f3be2ea3b0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" name="Google Shape;473;g3f3be2ea3b0_0_3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4" name="Google Shape;474;g3f3be2ea3b0_0_3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f3be2ea3b0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g3f3be2ea3b0_0_3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8" name="Google Shape;488;g3f3be2ea3b0_0_3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5" name="Google Shape;50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59c54a1b0_1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2" name="Google Shape;512;g3f59c54a1b0_1_5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3" name="Google Shape;513;g3f59c54a1b0_1_5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59c54a1b0_1_94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8" name="Google Shape;558;g3f59c54a1b0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f59c54a1b0_1_101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6" name="Google Shape;566;g3f59c54a1b0_1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f59c54a1b0_1_108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4" name="Google Shape;574;g3f59c54a1b0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59c54a1b0_1_115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2" name="Google Shape;582;g3f59c54a1b0_1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f59c54a1b0_1_122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0" name="Google Shape;590;g3f59c54a1b0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f59c54a1b0_1_129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8" name="Google Shape;598;g3f59c54a1b0_1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f59c54a1b0_1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6" name="Google Shape;606;g3f59c54a1b0_1_6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7" name="Google Shape;607;g3f59c54a1b0_1_6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f59c54a1b0_1_6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6" name="Google Shape;616;g3f59c54a1b0_1_6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g3f59c54a1b0_1_6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f59c54a1b0_1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6" name="Google Shape;626;g3f59c54a1b0_1_6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7" name="Google Shape;627;g3f59c54a1b0_1_6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f59c54a1b0_1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2" name="Google Shape;642;g3f59c54a1b0_1_5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3" name="Google Shape;643;g3f59c54a1b0_1_5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f59c54a1b0_1_169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6" name="Google Shape;656;g3f59c54a1b0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f59c54a1b0_1_181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9" name="Google Shape;669;g3f59c54a1b0_1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f59c54a1b0_1_193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2" name="Google Shape;682;g3f59c54a1b0_1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f59c54a1b0_1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g3f59c54a1b0_1_3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1" name="Google Shape;691;g3f59c54a1b0_1_3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f59c54a1b0_1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g3f59c54a1b0_1_5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1" name="Google Shape;701;g3f59c54a1b0_1_5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f59c54a1b0_1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0" name="Google Shape;710;g3f59c54a1b0_1_3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g3f59c54a1b0_1_3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f59c54a1b0_1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g3f59c54a1b0_1_4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1" name="Google Shape;721;g3f59c54a1b0_1_4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f59c54a1b0_1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2" name="Google Shape;732;g3f59c54a1b0_1_4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3" name="Google Shape;733;g3f59c54a1b0_1_4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f59c54a1b0_1_212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4" name="Google Shape;744;g3f59c54a1b0_1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3f59c54a1b0_1_226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g3f59c54a1b0_1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f59c54a1b0_1_236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9" name="Google Shape;769;g3f59c54a1b0_1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f59c54a1b0_1_248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2" name="Google Shape;782;g3f59c54a1b0_1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f59c54a1b0_1_261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6" name="Google Shape;796;g3f59c54a1b0_1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f59c54a1b0_1_275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1" name="Google Shape;811;g3f59c54a1b0_1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f59c54a1b0_1_284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1" name="Google Shape;821;g3f59c54a1b0_1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f59c54a1b0_1_294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2" name="Google Shape;832;g3f59c54a1b0_1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f5bf6e81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5" name="Google Shape;845;g3f5bf6e810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6" name="Google Shape;846;g3f5bf6e810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65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f3be2ea3b0_0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7" name="Google Shape;867;g3f3be2ea3b0_0_8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8" name="Google Shape;868;g3f3be2ea3b0_0_8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66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3f3be2ea3b0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6" name="Google Shape;876;g3f3be2ea3b0_0_4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7" name="Google Shape;877;g3f3be2ea3b0_0_4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67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f3be2ea3b0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2" name="Google Shape;882;g3f3be2ea3b0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3" name="Google Shape;883;g3f3be2ea3b0_0_4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68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f5ec72752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9" name="Google Shape;909;g3f5ec727525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0" name="Google Shape;910;g3f5ec727525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69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f3be2ea3b0_0_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3" name="Google Shape;923;g3f3be2ea3b0_0_4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4" name="Google Shape;924;g3f3be2ea3b0_0_4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70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f3be2ea3b0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9" name="Google Shape;929;g3f3be2ea3b0_0_4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0" name="Google Shape;930;g3f3be2ea3b0_0_4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71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3f3be2ea3b0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9" name="Google Shape;979;g3f3be2ea3b0_0_5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0" name="Google Shape;980;g3f3be2ea3b0_0_5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72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3f3be2ea3b0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5" name="Google Shape;985;g3f3be2ea3b0_0_5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6" name="Google Shape;986;g3f3be2ea3b0_0_5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73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f3be2ea3b0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4" name="Google Shape;1024;g3f3be2ea3b0_0_5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5" name="Google Shape;1025;g3f3be2ea3b0_0_5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74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3f3be2ea3b0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g3f3be2ea3b0_0_6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1" name="Google Shape;1081;g3f3be2ea3b0_0_6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75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3f3be2ea3b0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0" name="Google Shape;1110;g3f3be2ea3b0_0_6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1" name="Google Shape;1111;g3f3be2ea3b0_0_6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76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3f3be2ea3b0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8" name="Google Shape;1138;g3f3be2ea3b0_0_6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9" name="Google Shape;1139;g3f3be2ea3b0_0_6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77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3f3be2ea3b0_0_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7" name="Google Shape;1177;g3f3be2ea3b0_0_7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8" name="Google Shape;1178;g3f3be2ea3b0_0_7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78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3f3be2ea3b0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5" name="Google Shape;1215;g3f3be2ea3b0_0_7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6" name="Google Shape;1216;g3f3be2ea3b0_0_7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79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3f3be2ea3b0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1" name="Google Shape;1221;g3f3be2ea3b0_0_7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2" name="Google Shape;1222;g3f3be2ea3b0_0_7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80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g3f3be2ea3b0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9" name="Google Shape;1259;g3f3be2ea3b0_0_7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0" name="Google Shape;1260;g3f3be2ea3b0_0_7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81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3f3be2ea3b0_0_8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9" name="Google Shape;1279;g3f3be2ea3b0_0_8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0" name="Google Shape;1280;g3f3be2ea3b0_0_8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rgbClr val="FFFFFF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1">
  <p:cSld name="DEFAULT_1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53ceac5cc_1_42"/>
          <p:cNvSpPr/>
          <p:nvPr/>
        </p:nvSpPr>
        <p:spPr>
          <a:xfrm>
            <a:off x="807689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Google Shape;13;g3f53ceac5cc_1_42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3f59c54a1b0_1_8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rlow Semi Condensed"/>
              <a:buChar char="●"/>
              <a:defRPr sz="6000" b="1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g3f59c54a1b0_1_8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g3f59c54a1b0_1_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g3f59c54a1b0_1_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g3f59c54a1b0_1_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f59c54a1b0_1_3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Char char="●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g3f59c54a1b0_1_3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■"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g3f59c54a1b0_1_3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g3f59c54a1b0_1_3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g3f59c54a1b0_1_3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9.svg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0.png"/><Relationship Id="rId9" Type="http://schemas.openxmlformats.org/officeDocument/2006/relationships/image" Target="../media/image8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70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97.png"/><Relationship Id="rId5" Type="http://schemas.openxmlformats.org/officeDocument/2006/relationships/image" Target="../media/image92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4" Type="http://schemas.openxmlformats.org/officeDocument/2006/relationships/image" Target="../media/image91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120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90.png"/><Relationship Id="rId9" Type="http://schemas.openxmlformats.org/officeDocument/2006/relationships/image" Target="../media/image125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03.png"/><Relationship Id="rId5" Type="http://schemas.openxmlformats.org/officeDocument/2006/relationships/image" Target="../media/image132.png"/><Relationship Id="rId10" Type="http://schemas.openxmlformats.org/officeDocument/2006/relationships/image" Target="../media/image104.png"/><Relationship Id="rId4" Type="http://schemas.openxmlformats.org/officeDocument/2006/relationships/image" Target="../media/image131.png"/><Relationship Id="rId9" Type="http://schemas.openxmlformats.org/officeDocument/2006/relationships/image" Target="../media/image85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4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12" Type="http://schemas.openxmlformats.org/officeDocument/2006/relationships/image" Target="../media/image14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142.png"/><Relationship Id="rId5" Type="http://schemas.openxmlformats.org/officeDocument/2006/relationships/image" Target="../media/image138.png"/><Relationship Id="rId10" Type="http://schemas.openxmlformats.org/officeDocument/2006/relationships/image" Target="../media/image112.png"/><Relationship Id="rId4" Type="http://schemas.openxmlformats.org/officeDocument/2006/relationships/image" Target="../media/image137.png"/><Relationship Id="rId9" Type="http://schemas.openxmlformats.org/officeDocument/2006/relationships/image" Target="../media/image114.png"/><Relationship Id="rId14" Type="http://schemas.openxmlformats.org/officeDocument/2006/relationships/image" Target="../media/image145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f3be2ea3b0_0_851"/>
          <p:cNvSpPr/>
          <p:nvPr/>
        </p:nvSpPr>
        <p:spPr>
          <a:xfrm>
            <a:off x="457200" y="6267450"/>
            <a:ext cx="6021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AFA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AFAFAF"/>
                </a:solidFill>
                <a:latin typeface="Arial"/>
                <a:ea typeface="Arial"/>
                <a:cs typeface="Arial"/>
                <a:sym typeface="Arial"/>
              </a:rPr>
              <a:t>01 </a:t>
            </a:r>
            <a:r>
              <a:rPr lang="en-US" sz="900" b="0" i="0" u="none" strike="noStrike" cap="none">
                <a:solidFill>
                  <a:srgbClr val="6E6E6E"/>
                </a:solidFill>
                <a:latin typeface="Arial"/>
                <a:ea typeface="Arial"/>
                <a:cs typeface="Arial"/>
                <a:sym typeface="Arial"/>
              </a:rPr>
              <a:t>/ 38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g3f3be2ea3b0_0_8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33;g3f3be2ea3b0_0_851"/>
          <p:cNvCxnSpPr/>
          <p:nvPr/>
        </p:nvCxnSpPr>
        <p:spPr>
          <a:xfrm>
            <a:off x="9082735" y="0"/>
            <a:ext cx="3108900" cy="3108900"/>
          </a:xfrm>
          <a:prstGeom prst="straightConnector1">
            <a:avLst/>
          </a:prstGeom>
          <a:noFill/>
          <a:ln w="9525" cap="flat" cmpd="sng">
            <a:solidFill>
              <a:srgbClr val="FF395F">
                <a:alpha val="14902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g3f3be2ea3b0_0_851"/>
          <p:cNvSpPr/>
          <p:nvPr/>
        </p:nvSpPr>
        <p:spPr>
          <a:xfrm>
            <a:off x="1442345" y="6153937"/>
            <a:ext cx="4023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AFAF"/>
              </a:buClr>
              <a:buSzPts val="1100"/>
              <a:buFont typeface="Barlow Semi Condensed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Pitch Deck · julho de 2026</a:t>
            </a: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g3f3be2ea3b0_0_851" title="SportIQ.png"/>
          <p:cNvPicPr preferRelativeResize="0"/>
          <p:nvPr/>
        </p:nvPicPr>
        <p:blipFill rotWithShape="1">
          <a:blip r:embed="rId4">
            <a:alphaModFix/>
          </a:blip>
          <a:srcRect t="19995" b="19995"/>
          <a:stretch/>
        </p:blipFill>
        <p:spPr>
          <a:xfrm>
            <a:off x="589260" y="1681424"/>
            <a:ext cx="4173727" cy="250460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g3f3be2ea3b0_0_851"/>
          <p:cNvSpPr/>
          <p:nvPr/>
        </p:nvSpPr>
        <p:spPr>
          <a:xfrm>
            <a:off x="1442350" y="4601667"/>
            <a:ext cx="60441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000"/>
              <a:buFont typeface="Barlow Semi Condensed"/>
              <a:buNone/>
            </a:pPr>
            <a:r>
              <a:rPr lang="en-US" sz="4000" b="1" i="0" u="none" strike="noStrike" cap="none">
                <a:solidFill>
                  <a:srgbClr val="E9FF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HUMAN PERFORMANCE LAB</a:t>
            </a:r>
            <a:endParaRPr sz="4000" b="0" i="0" u="none" strike="noStrike" cap="none">
              <a:solidFill>
                <a:srgbClr val="E9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AFAF"/>
              </a:buClr>
              <a:buSzPts val="1400"/>
              <a:buFont typeface="DM Sans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A redefinir o desenvolvimento de atletas através de inteligência de dados e tecnologia.</a:t>
            </a:r>
            <a:endParaRPr sz="2400" b="0" i="0" u="none" strike="noStrike" cap="none">
              <a:solidFill>
                <a:srgbClr val="FFFFFF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g3f53ceac5cc_1_25"/>
          <p:cNvPicPr preferRelativeResize="0"/>
          <p:nvPr/>
        </p:nvPicPr>
        <p:blipFill rotWithShape="1">
          <a:blip r:embed="rId3">
            <a:alphaModFix/>
          </a:blip>
          <a:srcRect r="4315"/>
          <a:stretch/>
        </p:blipFill>
        <p:spPr>
          <a:xfrm>
            <a:off x="457200" y="1322925"/>
            <a:ext cx="4763776" cy="4978877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3" name="Google Shape;43;g3f53ceac5cc_1_25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g3f53ceac5cc_1_25"/>
          <p:cNvSpPr/>
          <p:nvPr/>
        </p:nvSpPr>
        <p:spPr>
          <a:xfrm>
            <a:off x="5669280" y="1300012"/>
            <a:ext cx="6035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Sumário Executivo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45" name="Google Shape;45;g3f53ceac5cc_1_25" title="arrow_salmo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3951" y="5004250"/>
            <a:ext cx="836701" cy="106364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g3f53ceac5cc_1_25"/>
          <p:cNvSpPr/>
          <p:nvPr/>
        </p:nvSpPr>
        <p:spPr>
          <a:xfrm>
            <a:off x="5669275" y="2269135"/>
            <a:ext cx="6206700" cy="44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r>
              <a:rPr lang="en-US" sz="2075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Este Projecto está a redefinir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desenvolvimento de atletas através de </a:t>
            </a:r>
            <a:r>
              <a:rPr lang="en-US" sz="207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inteligência de dados e tecnologia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transformando </a:t>
            </a:r>
            <a:r>
              <a:rPr lang="en-US" sz="207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dados de desempenho em recomendações de treino personalizadas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 Ao atacar as principais razões que levam os jovens jogadores a desistir e ao ajudar os clubes a otimizar o crescimento do talento, a </a:t>
            </a:r>
            <a:r>
              <a:rPr lang="en-US" sz="20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 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constrói um ecossistema ligado entre </a:t>
            </a:r>
            <a:r>
              <a:rPr lang="en-US" sz="207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desporto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07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saúde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0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n-US" sz="207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educação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</a:t>
            </a:r>
            <a:r>
              <a:rPr lang="en-US" sz="207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inovação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075" b="0" i="0" u="none" strike="noStrike" cap="none">
              <a:solidFill>
                <a:srgbClr val="33333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br>
              <a:rPr lang="en-US" sz="2075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20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</a:t>
            </a:r>
            <a:r>
              <a:rPr lang="en-US" sz="2075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está a moldar o futuro do desempenho dos atletas: escalável, mensurável e sustentável.</a:t>
            </a:r>
            <a:endParaRPr sz="2075" b="0" i="0" u="none" strike="noStrike" cap="none">
              <a:solidFill>
                <a:srgbClr val="33333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endParaRPr sz="2075" b="0" i="0" u="none" strike="noStrike" cap="none">
              <a:solidFill>
                <a:srgbClr val="33333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558950dc5_0_87"/>
          <p:cNvSpPr/>
          <p:nvPr/>
        </p:nvSpPr>
        <p:spPr>
          <a:xfrm rot="-5400000">
            <a:off x="-548670" y="3200430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55555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CAPÍTULO ·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g3f558950dc5_0_87"/>
          <p:cNvSpPr/>
          <p:nvPr/>
        </p:nvSpPr>
        <p:spPr>
          <a:xfrm>
            <a:off x="457200" y="914400"/>
            <a:ext cx="73152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8000"/>
              <a:buFont typeface="Barlow Semi Condensed"/>
              <a:buNone/>
            </a:pPr>
            <a:r>
              <a:rPr lang="en-US" sz="48000" b="1" i="0" u="none" strike="noStrike" cap="none">
                <a:solidFill>
                  <a:srgbClr val="E3E3E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endParaRPr sz="48000" b="0" i="0" u="none" strike="noStrike" cap="none">
              <a:solidFill>
                <a:srgbClr val="E3E3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g3f558950dc5_0_87"/>
          <p:cNvSpPr/>
          <p:nvPr/>
        </p:nvSpPr>
        <p:spPr>
          <a:xfrm>
            <a:off x="6094000" y="2788960"/>
            <a:ext cx="41148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Contexto</a:t>
            </a:r>
            <a:r>
              <a:rPr lang="en-US" sz="64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571e00d0c_0_1668"/>
          <p:cNvSpPr/>
          <p:nvPr/>
        </p:nvSpPr>
        <p:spPr>
          <a:xfrm>
            <a:off x="492600" y="2263700"/>
            <a:ext cx="6104400" cy="9264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3f571e00d0c_0_1668"/>
          <p:cNvSpPr/>
          <p:nvPr/>
        </p:nvSpPr>
        <p:spPr>
          <a:xfrm>
            <a:off x="492600" y="3274045"/>
            <a:ext cx="6104400" cy="9264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3f571e00d0c_0_1668"/>
          <p:cNvSpPr/>
          <p:nvPr/>
        </p:nvSpPr>
        <p:spPr>
          <a:xfrm>
            <a:off x="492600" y="4284390"/>
            <a:ext cx="6104400" cy="9264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3f571e00d0c_0_1668"/>
          <p:cNvSpPr/>
          <p:nvPr/>
        </p:nvSpPr>
        <p:spPr>
          <a:xfrm>
            <a:off x="492600" y="5294734"/>
            <a:ext cx="6104400" cy="9264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3f571e00d0c_0_1668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CONTEXTO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5" name="Google Shape;65;g3f571e00d0c_0_1668"/>
          <p:cNvSpPr/>
          <p:nvPr/>
        </p:nvSpPr>
        <p:spPr>
          <a:xfrm>
            <a:off x="2551500" y="1158250"/>
            <a:ext cx="7089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 Contexto Português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6" name="Google Shape;66;g3f571e00d0c_0_1668"/>
          <p:cNvSpPr/>
          <p:nvPr/>
        </p:nvSpPr>
        <p:spPr>
          <a:xfrm>
            <a:off x="7110200" y="2891906"/>
            <a:ext cx="4624500" cy="27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 destes, quantos têm realmente sucesso? 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 atual sistema de formação promove realmente o desenvolvimento e o sucesso dos atletas?</a:t>
            </a:r>
            <a:endParaRPr sz="30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g3f571e00d0c_0_1668"/>
          <p:cNvSpPr/>
          <p:nvPr/>
        </p:nvSpPr>
        <p:spPr>
          <a:xfrm>
            <a:off x="684201" y="2352754"/>
            <a:ext cx="1607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83636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916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773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845</a:t>
            </a:r>
            <a:endParaRPr sz="5578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8" name="Google Shape;68;g3f571e00d0c_0_1668"/>
          <p:cNvSpPr/>
          <p:nvPr/>
        </p:nvSpPr>
        <p:spPr>
          <a:xfrm>
            <a:off x="2563036" y="2484795"/>
            <a:ext cx="33381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atletas totais registados em Portugal em 2023 (Notícias ao Minuto)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9" name="Google Shape;69;g3f571e00d0c_0_1668"/>
          <p:cNvSpPr/>
          <p:nvPr/>
        </p:nvSpPr>
        <p:spPr>
          <a:xfrm>
            <a:off x="684206" y="3350648"/>
            <a:ext cx="1607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83636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916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501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483</a:t>
            </a:r>
            <a:endParaRPr sz="4057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0" name="Google Shape;70;g3f571e00d0c_0_1668"/>
          <p:cNvSpPr/>
          <p:nvPr/>
        </p:nvSpPr>
        <p:spPr>
          <a:xfrm>
            <a:off x="2563036" y="3469269"/>
            <a:ext cx="37140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jovens atletas nas "categorias de formação, até juniores" (Sportinforma)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g3f571e00d0c_0_1668"/>
          <p:cNvSpPr/>
          <p:nvPr/>
        </p:nvSpPr>
        <p:spPr>
          <a:xfrm>
            <a:off x="684201" y="4357664"/>
            <a:ext cx="1607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83636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916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154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437</a:t>
            </a:r>
            <a:endParaRPr sz="4057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2" name="Google Shape;72;g3f571e00d0c_0_1668"/>
          <p:cNvSpPr/>
          <p:nvPr/>
        </p:nvSpPr>
        <p:spPr>
          <a:xfrm>
            <a:off x="2563037" y="4449475"/>
            <a:ext cx="37140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atletas de futebol estimados com menos de 18 anos (total de registados 2023/24 ≈ 238 313) (FPF)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3" name="Google Shape;73;g3f571e00d0c_0_1668"/>
          <p:cNvSpPr/>
          <p:nvPr/>
        </p:nvSpPr>
        <p:spPr>
          <a:xfrm>
            <a:off x="818891" y="5387233"/>
            <a:ext cx="15144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83636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916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~7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700</a:t>
            </a:r>
            <a:endParaRPr sz="4057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4" name="Google Shape;74;g3f571e00d0c_0_1668"/>
          <p:cNvSpPr/>
          <p:nvPr/>
        </p:nvSpPr>
        <p:spPr>
          <a:xfrm>
            <a:off x="2546542" y="5546109"/>
            <a:ext cx="36498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atletas assinam algum tipo de contrato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(0,5% de 154 437)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558950dc5_0_0"/>
          <p:cNvSpPr/>
          <p:nvPr/>
        </p:nvSpPr>
        <p:spPr>
          <a:xfrm>
            <a:off x="457200" y="3029250"/>
            <a:ext cx="2713800" cy="32283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f558950dc5_0_0"/>
          <p:cNvSpPr/>
          <p:nvPr/>
        </p:nvSpPr>
        <p:spPr>
          <a:xfrm>
            <a:off x="3311700" y="3029250"/>
            <a:ext cx="2713800" cy="32283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f558950dc5_0_0"/>
          <p:cNvSpPr/>
          <p:nvPr/>
        </p:nvSpPr>
        <p:spPr>
          <a:xfrm>
            <a:off x="6166212" y="3029250"/>
            <a:ext cx="2713800" cy="32283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3f558950dc5_0_0"/>
          <p:cNvSpPr/>
          <p:nvPr/>
        </p:nvSpPr>
        <p:spPr>
          <a:xfrm>
            <a:off x="9020725" y="3029250"/>
            <a:ext cx="2713800" cy="32283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3f558950dc5_0_0"/>
          <p:cNvSpPr/>
          <p:nvPr/>
        </p:nvSpPr>
        <p:spPr>
          <a:xfrm>
            <a:off x="640075" y="3334515"/>
            <a:ext cx="2282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200"/>
              <a:buFont typeface="Barlow Semi Condensed"/>
              <a:buNone/>
            </a:pPr>
            <a:r>
              <a:rPr lang="en-US" sz="4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0,5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%</a:t>
            </a:r>
            <a:endParaRPr sz="3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85" name="Google Shape;85;g3f558950dc5_0_0"/>
          <p:cNvCxnSpPr/>
          <p:nvPr/>
        </p:nvCxnSpPr>
        <p:spPr>
          <a:xfrm>
            <a:off x="822960" y="4170757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g3f558950dc5_0_0"/>
          <p:cNvSpPr/>
          <p:nvPr/>
        </p:nvSpPr>
        <p:spPr>
          <a:xfrm>
            <a:off x="601837" y="4342675"/>
            <a:ext cx="24339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Na Europa, os dados da UEFA mostram que apenas 0,5% dos jogadores com contrato de academia de formação assinam um contrato profissional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7" name="Google Shape;87;g3f558950dc5_0_0"/>
          <p:cNvSpPr/>
          <p:nvPr/>
        </p:nvSpPr>
        <p:spPr>
          <a:xfrm>
            <a:off x="3516550" y="3334515"/>
            <a:ext cx="2282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200"/>
              <a:buFont typeface="Barlow Semi Condensed"/>
              <a:buNone/>
            </a:pPr>
            <a:r>
              <a:rPr lang="en-US" sz="4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154</a:t>
            </a:r>
            <a:r>
              <a:rPr lang="en-US" sz="2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437</a:t>
            </a:r>
            <a:endParaRPr sz="25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88" name="Google Shape;88;g3f558950dc5_0_0"/>
          <p:cNvCxnSpPr/>
          <p:nvPr/>
        </p:nvCxnSpPr>
        <p:spPr>
          <a:xfrm>
            <a:off x="3699434" y="4170757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g3f558950dc5_0_0"/>
          <p:cNvSpPr/>
          <p:nvPr/>
        </p:nvSpPr>
        <p:spPr>
          <a:xfrm>
            <a:off x="3440550" y="4342700"/>
            <a:ext cx="24339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Atletas de futebol estimados com menos de 18 anos (total de jogadores registados na temporada 2023/24 ≈ 238 313) (FPF)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" name="Google Shape;90;g3f558950dc5_0_0"/>
          <p:cNvSpPr/>
          <p:nvPr/>
        </p:nvSpPr>
        <p:spPr>
          <a:xfrm>
            <a:off x="6393025" y="3334515"/>
            <a:ext cx="2282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200"/>
              <a:buFont typeface="Barlow Semi Condensed"/>
              <a:buNone/>
            </a:pPr>
            <a:r>
              <a:rPr lang="en-US" sz="4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90-95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%</a:t>
            </a:r>
            <a:endParaRPr sz="56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91" name="Google Shape;91;g3f558950dc5_0_0"/>
          <p:cNvCxnSpPr/>
          <p:nvPr/>
        </p:nvCxnSpPr>
        <p:spPr>
          <a:xfrm>
            <a:off x="6575908" y="4170757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92;g3f558950dc5_0_0"/>
          <p:cNvSpPr/>
          <p:nvPr/>
        </p:nvSpPr>
        <p:spPr>
          <a:xfrm>
            <a:off x="6392969" y="4342709"/>
            <a:ext cx="22821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Em países como Portugal e o Brasil, estudos nacionais indicam que 90–95% dos jogadores abandonam antes dos 18 anos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3" name="Google Shape;93;g3f558950dc5_0_0"/>
          <p:cNvSpPr/>
          <p:nvPr/>
        </p:nvSpPr>
        <p:spPr>
          <a:xfrm>
            <a:off x="9269499" y="3334515"/>
            <a:ext cx="22821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200"/>
              <a:buFont typeface="Barlow Semi Condensed"/>
              <a:buNone/>
            </a:pPr>
            <a:r>
              <a:rPr lang="en-US" sz="4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7 </a:t>
            </a:r>
            <a:r>
              <a:rPr lang="en-US" sz="2535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/ 10</a:t>
            </a:r>
            <a:endParaRPr sz="4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94" name="Google Shape;94;g3f558950dc5_0_0"/>
          <p:cNvCxnSpPr/>
          <p:nvPr/>
        </p:nvCxnSpPr>
        <p:spPr>
          <a:xfrm>
            <a:off x="9452381" y="4170757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g3f558950dc5_0_0"/>
          <p:cNvSpPr/>
          <p:nvPr/>
        </p:nvSpPr>
        <p:spPr>
          <a:xfrm>
            <a:off x="9162320" y="4342699"/>
            <a:ext cx="24339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Segundo estudos da FIFA e da CBF Academy, 7 em cada 10 jovens jogadores sentem-se esquecidos dentro do próprio clube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6" name="Google Shape;96;g3f558950dc5_0_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CONTEXTO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7" name="Google Shape;97;g3f558950dc5_0_0"/>
          <p:cNvSpPr/>
          <p:nvPr/>
        </p:nvSpPr>
        <p:spPr>
          <a:xfrm>
            <a:off x="1758450" y="2118350"/>
            <a:ext cx="8675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sistema de formação no futebol é um funil muito estreito: entram milhares, sobrevivem poucos e apenas um punhado alcança carreiras profissionais sustentáveis.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8" name="Google Shape;98;g3f558950dc5_0_0"/>
          <p:cNvSpPr/>
          <p:nvPr/>
        </p:nvSpPr>
        <p:spPr>
          <a:xfrm>
            <a:off x="3063450" y="1158250"/>
            <a:ext cx="60651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Um Funil Muito Estreito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558950dc5_0_1159"/>
          <p:cNvSpPr/>
          <p:nvPr/>
        </p:nvSpPr>
        <p:spPr>
          <a:xfrm>
            <a:off x="3324184" y="2160950"/>
            <a:ext cx="2676600" cy="43815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3f558950dc5_0_1159"/>
          <p:cNvSpPr/>
          <p:nvPr/>
        </p:nvSpPr>
        <p:spPr>
          <a:xfrm>
            <a:off x="3559358" y="4184165"/>
            <a:ext cx="2282400" cy="13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Apenas 22% das academias europeias usam plataformas integradas de desempenho</a:t>
            </a:r>
            <a:endParaRPr sz="1500" b="1" i="0" u="none" strike="noStrike" cap="none">
              <a:solidFill>
                <a:srgbClr val="44444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16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200" b="1" i="0" u="none" strike="noStrike" cap="none">
                <a:solidFill>
                  <a:srgbClr val="444444"/>
                </a:solidFill>
                <a:latin typeface="DM Sans"/>
                <a:ea typeface="DM Sans"/>
                <a:cs typeface="DM Sans"/>
                <a:sym typeface="DM Sans"/>
              </a:rPr>
              <a:t>UEFA Academy Survey (2023)</a:t>
            </a:r>
            <a:endParaRPr sz="1200" b="1" i="0" u="none" strike="noStrike" cap="none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558950dc5_0_1159"/>
          <p:cNvSpPr/>
          <p:nvPr/>
        </p:nvSpPr>
        <p:spPr>
          <a:xfrm>
            <a:off x="457175" y="2160950"/>
            <a:ext cx="2676600" cy="43815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g3f558950dc5_0_1159" title="slide20-chart-22-donu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8261" y="2506276"/>
            <a:ext cx="1532325" cy="153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3f558950dc5_0_1159"/>
          <p:cNvSpPr/>
          <p:nvPr/>
        </p:nvSpPr>
        <p:spPr>
          <a:xfrm>
            <a:off x="509900" y="4184175"/>
            <a:ext cx="2553600" cy="13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87% dos países inquiridos não têm sistemas de acompanhamento de talento baseados em dados</a:t>
            </a:r>
            <a:endParaRPr sz="1500" b="1" i="0" u="none" strike="noStrike" cap="none">
              <a:solidFill>
                <a:srgbClr val="44444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16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200" b="1" i="0" u="none" strike="noStrike" cap="none">
                <a:solidFill>
                  <a:srgbClr val="444444"/>
                </a:solidFill>
                <a:latin typeface="DM Sans"/>
                <a:ea typeface="DM Sans"/>
                <a:cs typeface="DM Sans"/>
                <a:sym typeface="DM Sans"/>
              </a:rPr>
              <a:t>FIFA Talent Development Report (2022)</a:t>
            </a:r>
            <a:endParaRPr sz="1200" b="1" i="0" u="none" strike="noStrike" cap="none">
              <a:solidFill>
                <a:srgbClr val="44444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" name="Google Shape;109;g3f558950dc5_0_1159"/>
          <p:cNvSpPr/>
          <p:nvPr/>
        </p:nvSpPr>
        <p:spPr>
          <a:xfrm>
            <a:off x="6191192" y="2160950"/>
            <a:ext cx="2676600" cy="43815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f558950dc5_0_1159"/>
          <p:cNvSpPr/>
          <p:nvPr/>
        </p:nvSpPr>
        <p:spPr>
          <a:xfrm>
            <a:off x="6426367" y="4184165"/>
            <a:ext cx="2282400" cy="10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retenção média nas academias de formação é de apenas 3,5 anos</a:t>
            </a:r>
            <a:endParaRPr sz="1500" b="1" i="0" u="none" strike="noStrike" cap="none">
              <a:solidFill>
                <a:srgbClr val="44444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16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200" b="1" i="0" u="none" strike="noStrike" cap="none">
                <a:solidFill>
                  <a:srgbClr val="444444"/>
                </a:solidFill>
                <a:latin typeface="DM Sans"/>
                <a:ea typeface="DM Sans"/>
                <a:cs typeface="DM Sans"/>
                <a:sym typeface="DM Sans"/>
              </a:rPr>
              <a:t>CIES Football Observatory</a:t>
            </a:r>
            <a:endParaRPr sz="1200" b="1" i="0" u="none" strike="noStrike" cap="none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f558950dc5_0_1159"/>
          <p:cNvSpPr/>
          <p:nvPr/>
        </p:nvSpPr>
        <p:spPr>
          <a:xfrm>
            <a:off x="9058200" y="2160950"/>
            <a:ext cx="2676600" cy="43815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558950dc5_0_1159"/>
          <p:cNvSpPr/>
          <p:nvPr/>
        </p:nvSpPr>
        <p:spPr>
          <a:xfrm>
            <a:off x="9186020" y="4184175"/>
            <a:ext cx="2434500" cy="13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Jogadores com planos de desenvolvimento individualizados têm 36% mais probabilidade de chegar ao nível profissional</a:t>
            </a:r>
            <a:endParaRPr sz="1500" b="1" i="0" u="none" strike="noStrike" cap="none">
              <a:solidFill>
                <a:srgbClr val="44444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16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1050"/>
              <a:buFont typeface="DM Sans"/>
              <a:buNone/>
            </a:pPr>
            <a:r>
              <a:rPr lang="en-US" sz="1200" b="1" i="0" u="none" strike="noStrike" cap="none">
                <a:solidFill>
                  <a:srgbClr val="444444"/>
                </a:solidFill>
                <a:latin typeface="DM Sans"/>
                <a:ea typeface="DM Sans"/>
                <a:cs typeface="DM Sans"/>
                <a:sym typeface="DM Sans"/>
              </a:rPr>
              <a:t>Aspire Academy Study (Qatar, 2021)</a:t>
            </a:r>
            <a:endParaRPr sz="1200" b="1" i="0" u="none" strike="noStrike" cap="none">
              <a:solidFill>
                <a:srgbClr val="444444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13" name="Google Shape;113;g3f558950dc5_0_1159" title="slide20-chart-87-donu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379" y="2506276"/>
            <a:ext cx="1532325" cy="153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f558950dc5_0_1159" title="slide20-chart-35-bar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60313" y="2378786"/>
            <a:ext cx="1786075" cy="17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f558950dc5_0_1159" title="slide20-chart-36-lin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03463" y="2434921"/>
            <a:ext cx="1786075" cy="17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f558950dc5_0_1159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CONTEXTO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7" name="Google Shape;117;g3f558950dc5_0_1159"/>
          <p:cNvSpPr/>
          <p:nvPr/>
        </p:nvSpPr>
        <p:spPr>
          <a:xfrm>
            <a:off x="3063450" y="1158250"/>
            <a:ext cx="60651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Dados de Suporte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3be2ea3b0_0_0"/>
          <p:cNvSpPr/>
          <p:nvPr/>
        </p:nvSpPr>
        <p:spPr>
          <a:xfrm rot="-5400000">
            <a:off x="-548670" y="3200430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55555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CAPÍTULO ·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3be2ea3b0_0_0"/>
          <p:cNvSpPr/>
          <p:nvPr/>
        </p:nvSpPr>
        <p:spPr>
          <a:xfrm>
            <a:off x="457200" y="914400"/>
            <a:ext cx="73152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8000"/>
              <a:buFont typeface="Barlow Semi Condensed"/>
              <a:buNone/>
            </a:pPr>
            <a:r>
              <a:rPr lang="en-US" sz="48000" b="1" i="0" u="none" strike="noStrike" cap="none">
                <a:solidFill>
                  <a:srgbClr val="E3E3E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endParaRPr sz="48000" b="0" i="0" u="none" strike="noStrike" cap="none">
              <a:solidFill>
                <a:srgbClr val="E3E3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f3be2ea3b0_0_0"/>
          <p:cNvSpPr/>
          <p:nvPr/>
        </p:nvSpPr>
        <p:spPr>
          <a:xfrm>
            <a:off x="6094000" y="2788960"/>
            <a:ext cx="41148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Principais Causas de Abandono e Desistência</a:t>
            </a:r>
            <a:r>
              <a:rPr lang="en-US" sz="64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3be2ea3b0_0_7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444444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32" name="Google Shape;132;g3f3be2ea3b0_0_7"/>
          <p:cNvSpPr/>
          <p:nvPr/>
        </p:nvSpPr>
        <p:spPr>
          <a:xfrm>
            <a:off x="652500" y="1169550"/>
            <a:ext cx="108867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Porque Começam Tantos Jovens Jogadores e Tão Poucos Chegam ao Topo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?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133" name="Google Shape;133;g3f3be2ea3b0_0_7"/>
          <p:cNvPicPr preferRelativeResize="0"/>
          <p:nvPr/>
        </p:nvPicPr>
        <p:blipFill rotWithShape="1">
          <a:blip r:embed="rId3">
            <a:alphaModFix/>
          </a:blip>
          <a:srcRect b="20980"/>
          <a:stretch/>
        </p:blipFill>
        <p:spPr>
          <a:xfrm>
            <a:off x="457200" y="2809804"/>
            <a:ext cx="11277348" cy="3594225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3be2ea3b0_0_14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f3be2ea3b0_0_14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41" name="Google Shape;141;g3f3be2ea3b0_0_14"/>
          <p:cNvSpPr/>
          <p:nvPr/>
        </p:nvSpPr>
        <p:spPr>
          <a:xfrm>
            <a:off x="685800" y="3649325"/>
            <a:ext cx="6660000" cy="21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As crianças especializam-se muitas vezes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demasiado cedo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no futebol, treinando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todo o ano com pouca variação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(exceto os guarda-redes)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Entre os 12 e os 14 anos, muitos sentem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exaustão mental e física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perda de prazer e uma sensação de "pressão de trabalho"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investigação (American Academy of Pediatrics, UEFA, COI) mostra que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especialização precoce aumenta o risco de lesão em 70%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triplica a probabilidade de abandono até aos 15 anos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2" name="Google Shape;142;g3f3be2ea3b0_0_14"/>
          <p:cNvSpPr/>
          <p:nvPr/>
        </p:nvSpPr>
        <p:spPr>
          <a:xfrm>
            <a:off x="685800" y="1920250"/>
            <a:ext cx="6138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Especialização Precoce e Burnout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43" name="Google Shape;143;g3f3be2ea3b0_0_14"/>
          <p:cNvSpPr/>
          <p:nvPr/>
        </p:nvSpPr>
        <p:spPr>
          <a:xfrm>
            <a:off x="8478321" y="3476888"/>
            <a:ext cx="2865600" cy="19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Equilibrar as cargas de treino com análise de dados, incentivar padrões de movimento multidesportivos e monitorizar a fadiga com wearables.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44" name="Google Shape;144;g3f3be2ea3b0_0_14"/>
          <p:cNvSpPr/>
          <p:nvPr/>
        </p:nvSpPr>
        <p:spPr>
          <a:xfrm>
            <a:off x="8104071" y="2868925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45" name="Google Shape;145;g3f3be2ea3b0_0_14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01 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3f3be2ea3b0_0_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5725" y="1889813"/>
            <a:ext cx="580050" cy="6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3be2ea3b0_0_26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f3be2ea3b0_0_26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4" name="Google Shape;154;g3f3be2ea3b0_0_26"/>
          <p:cNvSpPr/>
          <p:nvPr/>
        </p:nvSpPr>
        <p:spPr>
          <a:xfrm>
            <a:off x="685800" y="3649325"/>
            <a:ext cx="6660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Muitos jovens atletas desistem porque o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prazer de jogar é substituído pelo medo de desiludir pais ou treinadores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foco constante em ganhar, ser selecionado ou em contratos futuros gera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ansiedade de desempenho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Segundo a English FA,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30–40% dos jovens jogadores indicam a pressão externa como principal razão para terem deixado de jogar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5" name="Google Shape;155;g3f3be2ea3b0_0_26"/>
          <p:cNvSpPr/>
          <p:nvPr/>
        </p:nvSpPr>
        <p:spPr>
          <a:xfrm>
            <a:off x="685800" y="1920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Pressão dos Adultos (Pais e Treinadores)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6" name="Google Shape;156;g3f3be2ea3b0_0_26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02 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3f3be2ea3b0_0_26"/>
          <p:cNvSpPr/>
          <p:nvPr/>
        </p:nvSpPr>
        <p:spPr>
          <a:xfrm>
            <a:off x="8507825" y="3471356"/>
            <a:ext cx="2865600" cy="19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Integrar acompanhamento psicológico, workshops para famílias e programas de inteligência emocional para manter a motivação intrínseca.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58" name="Google Shape;158;g3f3be2ea3b0_0_26"/>
          <p:cNvSpPr/>
          <p:nvPr/>
        </p:nvSpPr>
        <p:spPr>
          <a:xfrm>
            <a:off x="8098700" y="2863393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159" name="Google Shape;159;g3f3be2ea3b0_0_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5728" y="1920254"/>
            <a:ext cx="580050" cy="58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3be2ea3b0_0_38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3f3be2ea3b0_0_38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7" name="Google Shape;167;g3f3be2ea3b0_0_38"/>
          <p:cNvSpPr/>
          <p:nvPr/>
        </p:nvSpPr>
        <p:spPr>
          <a:xfrm>
            <a:off x="685800" y="3649325"/>
            <a:ext cx="6660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As academias tradicionais aplicam muitas vezes programas de treino uniformes que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ignoram a fase de crescimento, a maturidade física ou o estilo de aprendizagem de cada jogador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Os jogadores de maturação tardia são muitas vezes dispensados demasiado cedo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apenas por não cumprirem critérios físicos aos 13 ou 14 anos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Estes "talentos perdidos" poderiam ter tido sucesso com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planos de progressão personalizados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8" name="Google Shape;168;g3f3be2ea3b0_0_38"/>
          <p:cNvSpPr/>
          <p:nvPr/>
        </p:nvSpPr>
        <p:spPr>
          <a:xfrm>
            <a:off x="685800" y="1920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Falta de Desenvolvimento Personalizado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69" name="Google Shape;169;g3f3be2ea3b0_0_38"/>
          <p:cNvSpPr/>
          <p:nvPr/>
        </p:nvSpPr>
        <p:spPr>
          <a:xfrm>
            <a:off x="8507825" y="3471356"/>
            <a:ext cx="2865600" cy="19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Monitorização contínua da idade biológica, do desempenho e da aquisição de competências, usando dados para individualizar os percursos de treino.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70" name="Google Shape;170;g3f3be2ea3b0_0_38"/>
          <p:cNvSpPr/>
          <p:nvPr/>
        </p:nvSpPr>
        <p:spPr>
          <a:xfrm>
            <a:off x="8098700" y="2863393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71" name="Google Shape;171;g3f3be2ea3b0_0_38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g3f3be2ea3b0_0_3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5725" y="1979575"/>
            <a:ext cx="580050" cy="58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3be2ea3b0_0_50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f3be2ea3b0_0_5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0" name="Google Shape;180;g3f3be2ea3b0_0_50"/>
          <p:cNvSpPr/>
          <p:nvPr/>
        </p:nvSpPr>
        <p:spPr>
          <a:xfrm>
            <a:off x="685800" y="3649325"/>
            <a:ext cx="6660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As lesões de crescimento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(como Osgood-Schlatter ou fraturas de stress) são comuns entre os 11 e os 15 anos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excesso de treino e rotinas de recuperação deficientes levam a problemas crónicos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Os jogadores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não têm apoio médico ou de fisioterapia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nas fases iniciais, o que os leva a desistir por frustração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1" name="Google Shape;181;g3f3be2ea3b0_0_50"/>
          <p:cNvSpPr/>
          <p:nvPr/>
        </p:nvSpPr>
        <p:spPr>
          <a:xfrm>
            <a:off x="685800" y="1920250"/>
            <a:ext cx="5565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Lesões e Má Gestão da Carga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2" name="Google Shape;182;g3f3be2ea3b0_0_50"/>
          <p:cNvSpPr/>
          <p:nvPr/>
        </p:nvSpPr>
        <p:spPr>
          <a:xfrm>
            <a:off x="8507825" y="3474506"/>
            <a:ext cx="2865600" cy="16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Gestão preditiva da carga, acompanhamento da recuperação e monitorização médica integrados no plano de desenvolvimento.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83" name="Google Shape;183;g3f3be2ea3b0_0_50"/>
          <p:cNvSpPr/>
          <p:nvPr/>
        </p:nvSpPr>
        <p:spPr>
          <a:xfrm>
            <a:off x="8098700" y="2866543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84" name="Google Shape;184;g3f3be2ea3b0_0_50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g3f3be2ea3b0_0_5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5723" y="1971049"/>
            <a:ext cx="580050" cy="58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3be2ea3b0_0_62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f3be2ea3b0_0_62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93" name="Google Shape;193;g3f3be2ea3b0_0_62"/>
          <p:cNvSpPr/>
          <p:nvPr/>
        </p:nvSpPr>
        <p:spPr>
          <a:xfrm>
            <a:off x="685800" y="3649325"/>
            <a:ext cx="6660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Entre os 10 e os 14 anos, a motivação passa do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lúdico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para o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desempenho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; a diversão desaparece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Sem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experiências gamificadas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envolventes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emocionalmente recompensadoras, os jogadores desligam-se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Estudos (FIFA, 2022) mostram que a "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perda de prazer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" é a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razão n.º 1 apontada pelos próprios para desistir antes dos 15 anos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g3f3be2ea3b0_0_62"/>
          <p:cNvSpPr/>
          <p:nvPr/>
        </p:nvSpPr>
        <p:spPr>
          <a:xfrm>
            <a:off x="685800" y="1920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Falta de Diversão e Envolvimento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95" name="Google Shape;195;g3f3be2ea3b0_0_62"/>
          <p:cNvSpPr/>
          <p:nvPr/>
        </p:nvSpPr>
        <p:spPr>
          <a:xfrm>
            <a:off x="8507825" y="3471356"/>
            <a:ext cx="2865600" cy="19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Combinar treino sério com experiências de aprendizagem imersivas, gamificadas e potenciadas por tecnologia (AR/VR, plataformas de feedback, dashboards de progresso).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96" name="Google Shape;196;g3f3be2ea3b0_0_62"/>
          <p:cNvSpPr/>
          <p:nvPr/>
        </p:nvSpPr>
        <p:spPr>
          <a:xfrm>
            <a:off x="8098700" y="2863393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97" name="Google Shape;197;g3f3be2ea3b0_0_62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f3be2ea3b0_0_6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5725" y="1967900"/>
            <a:ext cx="580050" cy="58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3be2ea3b0_0_74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f3be2ea3b0_0_74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06" name="Google Shape;206;g3f3be2ea3b0_0_74"/>
          <p:cNvSpPr/>
          <p:nvPr/>
        </p:nvSpPr>
        <p:spPr>
          <a:xfrm>
            <a:off x="685800" y="3649325"/>
            <a:ext cx="6660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Por volta dos 14 aos 16 anos,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as exigências escolares aumentam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enquanto o treino se intensifica, e o sistema obriga a escolher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As famílias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dão muitas vezes prioridade à educação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devido à incerteza das carreiras no futebol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Programas de apoio académico inadequados dentro das academias levam ao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abandono por parte de jogadores academicamente fortes</a:t>
            </a:r>
            <a:endParaRPr sz="16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7" name="Google Shape;207;g3f3be2ea3b0_0_74"/>
          <p:cNvSpPr/>
          <p:nvPr/>
        </p:nvSpPr>
        <p:spPr>
          <a:xfrm>
            <a:off x="685800" y="1920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Pressão Educativa e Social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08" name="Google Shape;208;g3f3be2ea3b0_0_74"/>
          <p:cNvSpPr/>
          <p:nvPr/>
        </p:nvSpPr>
        <p:spPr>
          <a:xfrm>
            <a:off x="8507825" y="3468440"/>
            <a:ext cx="2865600" cy="16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Modelos de ensino híbrido, tutoria e equilíbrio personalizado entre estudo e desempenho, apoiados na monitorização de dados.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209" name="Google Shape;209;g3f3be2ea3b0_0_74"/>
          <p:cNvSpPr/>
          <p:nvPr/>
        </p:nvSpPr>
        <p:spPr>
          <a:xfrm>
            <a:off x="8098700" y="2860478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10" name="Google Shape;210;g3f3be2ea3b0_0_74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06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g3f3be2ea3b0_0_7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6399" y="1920250"/>
            <a:ext cx="698700" cy="6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3be2ea3b0_0_86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f3be2ea3b0_0_86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19" name="Google Shape;219;g3f3be2ea3b0_0_86"/>
          <p:cNvSpPr/>
          <p:nvPr/>
        </p:nvSpPr>
        <p:spPr>
          <a:xfrm>
            <a:off x="685800" y="3649325"/>
            <a:ext cx="74439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Muitos jovens jogadores desistem porque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não veem um futuro realista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: o caminho da academia até ao futebol profissional é opaco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falta de feedback ou de métricas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leva-os a acreditar que "não estou a evoluir"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Esta incerteza conduz ao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desinvestimento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sobretudo entre os 15 e os 17 anos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0" name="Google Shape;220;g3f3be2ea3b0_0_86"/>
          <p:cNvSpPr/>
          <p:nvPr/>
        </p:nvSpPr>
        <p:spPr>
          <a:xfrm>
            <a:off x="685800" y="1920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Falta de Percurso Claro e Visibilidade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21" name="Google Shape;221;g3f3be2ea3b0_0_86"/>
          <p:cNvSpPr/>
          <p:nvPr/>
        </p:nvSpPr>
        <p:spPr>
          <a:xfrm>
            <a:off x="8507825" y="3477140"/>
            <a:ext cx="28656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Dashboards de desempenho transparentes, que mostram crescimento mensurável e referências de desenvolvimento.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222" name="Google Shape;222;g3f3be2ea3b0_0_86"/>
          <p:cNvSpPr/>
          <p:nvPr/>
        </p:nvSpPr>
        <p:spPr>
          <a:xfrm>
            <a:off x="8098700" y="2869178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23" name="Google Shape;223;g3f3be2ea3b0_0_86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07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g3f3be2ea3b0_0_8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6400" y="1920260"/>
            <a:ext cx="698693" cy="69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3be2ea3b0_0_98"/>
          <p:cNvSpPr/>
          <p:nvPr/>
        </p:nvSpPr>
        <p:spPr>
          <a:xfrm>
            <a:off x="8076950" y="1234450"/>
            <a:ext cx="3657600" cy="4906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f3be2ea3b0_0_98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32" name="Google Shape;232;g3f3be2ea3b0_0_98"/>
          <p:cNvSpPr/>
          <p:nvPr/>
        </p:nvSpPr>
        <p:spPr>
          <a:xfrm>
            <a:off x="685800" y="3649325"/>
            <a:ext cx="66600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scouting tradicional privilegia a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maturidade física precoce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negligenciando a inteligência cognitiva ou tática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Os jogadores de maturação tardia são dispensados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enquanto os de maturação precoce estagnam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600" b="1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6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desigualdade socioeconómica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limita também o acesso a ambientes de desenvolvimento estruturados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3" name="Google Shape;233;g3f3be2ea3b0_0_98"/>
          <p:cNvSpPr/>
          <p:nvPr/>
        </p:nvSpPr>
        <p:spPr>
          <a:xfrm>
            <a:off x="685800" y="1920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Viés de Seleção e Desigualdade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34" name="Google Shape;234;g3f3be2ea3b0_0_98"/>
          <p:cNvSpPr/>
          <p:nvPr/>
        </p:nvSpPr>
        <p:spPr>
          <a:xfrm>
            <a:off x="8507825" y="3471860"/>
            <a:ext cx="2865600" cy="16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Modelos de identificação de talento baseados em dados, que eliminam o viés e apoiam a igualdade de oportunidades com base no potencial a longo prazo.</a:t>
            </a:r>
            <a:endParaRPr sz="21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235" name="Google Shape;235;g3f3be2ea3b0_0_98"/>
          <p:cNvSpPr/>
          <p:nvPr/>
        </p:nvSpPr>
        <p:spPr>
          <a:xfrm>
            <a:off x="8098700" y="2863897"/>
            <a:ext cx="3614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36" name="Google Shape;236;g3f3be2ea3b0_0_98"/>
          <p:cNvSpPr/>
          <p:nvPr/>
        </p:nvSpPr>
        <p:spPr>
          <a:xfrm>
            <a:off x="685700" y="1464550"/>
            <a:ext cx="2247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08</a:t>
            </a: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g3f3be2ea3b0_0_9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6405" y="1920260"/>
            <a:ext cx="698693" cy="69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3be2ea3b0_0_11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aphicFrame>
        <p:nvGraphicFramePr>
          <p:cNvPr id="244" name="Google Shape;244;g3f3be2ea3b0_0_110"/>
          <p:cNvGraphicFramePr/>
          <p:nvPr/>
        </p:nvGraphicFramePr>
        <p:xfrm>
          <a:off x="628650" y="2084435"/>
          <a:ext cx="11163300" cy="4479496"/>
        </p:xfrm>
        <a:graphic>
          <a:graphicData uri="http://schemas.openxmlformats.org/drawingml/2006/table">
            <a:tbl>
              <a:tblPr>
                <a:noFill/>
                <a:tableStyleId>{752E625B-1030-40F8-9313-326A06B0177D}</a:tableStyleId>
              </a:tblPr>
              <a:tblGrid>
                <a:gridCol w="317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CATEGORIA</a:t>
                      </a:r>
                      <a:endParaRPr sz="1300" b="1" u="none" strike="noStrike" cap="none">
                        <a:solidFill>
                          <a:srgbClr val="11111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CAUSAS</a:t>
                      </a:r>
                      <a:endParaRPr sz="1300" b="1" u="none" strike="noStrike" cap="none">
                        <a:solidFill>
                          <a:srgbClr val="11111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IMPACTO</a:t>
                      </a:r>
                      <a:endParaRPr sz="1300" b="1" u="none" strike="noStrike" cap="none">
                        <a:solidFill>
                          <a:srgbClr val="11111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Fatores Psicológicos</a:t>
                      </a:r>
                      <a:endParaRPr sz="1300" b="1" u="none" strike="noStrike" cap="none">
                        <a:solidFill>
                          <a:srgbClr val="11111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Falta de confiança, medo de falhar, pressão excessiva, burnout, comparações negativas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Perda de motivação, abandono precoce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Fatores Físicos</a:t>
                      </a:r>
                      <a:endParaRPr sz="13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Lesões, excesso de treino, rotinas de recuperação deficientes, falta de gestão da carga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Redução do desempenho físico, problemas crónicos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Fatores de Desenvolvimento</a:t>
                      </a:r>
                      <a:endParaRPr sz="13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Treino não individualizado, ausência de feedback, falta de planos de progressão baseados em dados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Estagnação técnica e física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Fatores Educativos e Familiares</a:t>
                      </a:r>
                      <a:endParaRPr sz="13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Dificuldade em conciliar escola e desporto, falta de apoio familiar, expectativas irrealistas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Instabilidade emocional e desinvestimento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Fatores Organizacionais e Estruturais</a:t>
                      </a:r>
                      <a:endParaRPr sz="13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Scouting deficiente, falta de acompanhamento do jogador, ausência de indicadores objetivos de desempenho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Perda de talento por ineficiência do sistema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b="1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Fatores Económicos e Sociais</a:t>
                      </a:r>
                      <a:endParaRPr sz="1300" u="none" strike="noStrike" cap="none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Custos elevados, desigualdade de oportunidades, falta de bolsas ou apoio financeiro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08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strike="noStrike" cap="none">
                          <a:solidFill>
                            <a:srgbClr val="111111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Exclusão de talento de menores recursos</a:t>
                      </a:r>
                      <a:endParaRPr sz="1300" u="none" strike="noStrike" cap="none">
                        <a:solidFill>
                          <a:srgbClr val="11111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5555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45" name="Google Shape;245;g3f3be2ea3b0_0_110"/>
          <p:cNvSpPr/>
          <p:nvPr/>
        </p:nvSpPr>
        <p:spPr>
          <a:xfrm>
            <a:off x="628800" y="1158250"/>
            <a:ext cx="111633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Causas e Impacto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3be2ea3b0_0_117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52" name="Google Shape;252;g3f3be2ea3b0_0_117"/>
          <p:cNvSpPr/>
          <p:nvPr/>
        </p:nvSpPr>
        <p:spPr>
          <a:xfrm>
            <a:off x="685800" y="1158250"/>
            <a:ext cx="110865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Falhas Estruturais do Modelo Tradicional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53" name="Google Shape;253;g3f3be2ea3b0_0_117"/>
          <p:cNvSpPr/>
          <p:nvPr/>
        </p:nvSpPr>
        <p:spPr>
          <a:xfrm>
            <a:off x="685800" y="2317650"/>
            <a:ext cx="8801100" cy="26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Treino padronizado: todos treinam da mesma forma, mas desenvolvem-se de maneira diferente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Monitorização limitada: fragmentada entre as vertentes física, técnica e psicológica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Falta de integração entre desempenho, saúde e educação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Decisões baseadas na perceção e não na evidência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6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Ausência de registo longitudinal da progressão dos atletas ao longo do tempo</a:t>
            </a: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6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4" name="Google Shape;254;g3f3be2ea3b0_0_117"/>
          <p:cNvSpPr/>
          <p:nvPr/>
        </p:nvSpPr>
        <p:spPr>
          <a:xfrm>
            <a:off x="685800" y="4672850"/>
            <a:ext cx="10757700" cy="16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Estas fragilidades explicam por que tantos jogadores nunca atingem o seu pleno potencial:</a:t>
            </a:r>
            <a:endParaRPr sz="24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Não por falta de talento, mas porque o seu processo de desenvolvimento não é personalizado, monitorizado nem otimizado.</a:t>
            </a:r>
            <a:endParaRPr sz="30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endParaRPr sz="2025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3be2ea3b0_0_125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PRINCIPAIS CAUSAS DE ABANDONO E DESISTÊNCIA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61" name="Google Shape;261;g3f3be2ea3b0_0_125"/>
          <p:cNvSpPr/>
          <p:nvPr/>
        </p:nvSpPr>
        <p:spPr>
          <a:xfrm>
            <a:off x="685800" y="1158250"/>
            <a:ext cx="110865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Em Resumo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62" name="Google Shape;262;g3f3be2ea3b0_0_125"/>
          <p:cNvSpPr/>
          <p:nvPr/>
        </p:nvSpPr>
        <p:spPr>
          <a:xfrm>
            <a:off x="685800" y="2236900"/>
            <a:ext cx="5763900" cy="39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Barlow Semi Condensed"/>
              <a:buNone/>
            </a:pPr>
            <a:r>
              <a:rPr lang="en-US" sz="21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 maioria dos abandonos precoces não resulta de falta</a:t>
            </a:r>
            <a:r>
              <a:rPr lang="en-US" sz="2100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n-US" sz="21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 talento, mas de </a:t>
            </a: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falta de inteligência do sistema</a:t>
            </a:r>
            <a:r>
              <a:rPr lang="en-US" sz="21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100" b="0" i="0" u="none" strike="noStrike" cap="none">
              <a:solidFill>
                <a:srgbClr val="33333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200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Barlow Semi Condensed"/>
              <a:buNone/>
            </a:pPr>
            <a:r>
              <a:rPr lang="en-US" sz="30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Os jogadores saem porque o </a:t>
            </a:r>
            <a:r>
              <a:rPr lang="en-US" sz="3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sistema</a:t>
            </a:r>
            <a:r>
              <a:rPr lang="en-US" sz="30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:</a:t>
            </a:r>
            <a:endParaRPr sz="3000" b="0" i="0" u="none" strike="noStrike" cap="none">
              <a:solidFill>
                <a:srgbClr val="33333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000" b="0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● </a:t>
            </a: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sobrecarrega-os fisicamente</a:t>
            </a:r>
            <a:endParaRPr sz="30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000" b="0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● </a:t>
            </a: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pressiona-os emocionalmente</a:t>
            </a:r>
            <a:endParaRPr sz="30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000" b="0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● </a:t>
            </a: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subestimula-os cognitivamente</a:t>
            </a:r>
            <a:endParaRPr sz="30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000" b="0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● </a:t>
            </a: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não personaliza o seu percurso</a:t>
            </a:r>
            <a:endParaRPr sz="30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2000"/>
              </a:spcAft>
              <a:buClr>
                <a:srgbClr val="333333"/>
              </a:buClr>
              <a:buSzPts val="2400"/>
              <a:buFont typeface="Barlow Semi Condensed"/>
              <a:buNone/>
            </a:pPr>
            <a:endParaRPr sz="3000" b="0" i="0" u="none" strike="noStrike" cap="none">
              <a:solidFill>
                <a:srgbClr val="33333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263" name="Google Shape;263;g3f3be2ea3b0_0_125"/>
          <p:cNvPicPr preferRelativeResize="0"/>
          <p:nvPr/>
        </p:nvPicPr>
        <p:blipFill rotWithShape="1">
          <a:blip r:embed="rId3">
            <a:alphaModFix/>
          </a:blip>
          <a:srcRect l="15446" t="6359" r="1332" b="6654"/>
          <a:stretch/>
        </p:blipFill>
        <p:spPr>
          <a:xfrm>
            <a:off x="6508850" y="1322925"/>
            <a:ext cx="4763776" cy="4978877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4" name="Google Shape;264;g3f3be2ea3b0_0_125" title="arrow_salmo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35601" y="5004250"/>
            <a:ext cx="836701" cy="1063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3be2ea3b0_0_134"/>
          <p:cNvSpPr/>
          <p:nvPr/>
        </p:nvSpPr>
        <p:spPr>
          <a:xfrm rot="-5400000">
            <a:off x="-548670" y="3200430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55555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CAPÍTULO ·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f3be2ea3b0_0_134"/>
          <p:cNvSpPr/>
          <p:nvPr/>
        </p:nvSpPr>
        <p:spPr>
          <a:xfrm>
            <a:off x="457200" y="914400"/>
            <a:ext cx="73152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8000"/>
              <a:buFont typeface="Barlow Semi Condensed"/>
              <a:buNone/>
            </a:pPr>
            <a:r>
              <a:rPr lang="en-US" sz="48000" b="1" i="0" u="none" strike="noStrike" cap="none">
                <a:solidFill>
                  <a:srgbClr val="E3E3E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endParaRPr sz="48000" b="0" i="0" u="none" strike="noStrike" cap="none">
              <a:solidFill>
                <a:srgbClr val="E3E3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f3be2ea3b0_0_134"/>
          <p:cNvSpPr/>
          <p:nvPr/>
        </p:nvSpPr>
        <p:spPr>
          <a:xfrm>
            <a:off x="6094000" y="2788950"/>
            <a:ext cx="55659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Oportunidade</a:t>
            </a:r>
            <a:r>
              <a:rPr lang="en-US" sz="64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3be2ea3b0_0_141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OPORTUNIDADE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79" name="Google Shape;279;g3f3be2ea3b0_0_141"/>
          <p:cNvSpPr/>
          <p:nvPr/>
        </p:nvSpPr>
        <p:spPr>
          <a:xfrm>
            <a:off x="685799" y="2039327"/>
            <a:ext cx="9135533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Este projeto foi concebido para resolver estas ineficiências estruturais, usando dados e tecnologia para criar uma abordagem mais inteligente e mais centrada na pessoa no desenvolvimento de atletas.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seu modelo foca-se em: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0" name="Google Shape;280;g3f3be2ea3b0_0_141"/>
          <p:cNvSpPr/>
          <p:nvPr/>
        </p:nvSpPr>
        <p:spPr>
          <a:xfrm>
            <a:off x="685800" y="1158250"/>
            <a:ext cx="110865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 Oportunidade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81" name="Google Shape;281;g3f3be2ea3b0_0_141"/>
          <p:cNvSpPr/>
          <p:nvPr/>
        </p:nvSpPr>
        <p:spPr>
          <a:xfrm>
            <a:off x="685800" y="5563600"/>
            <a:ext cx="9279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3906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r>
              <a:rPr lang="en-US" sz="20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Transformar o desenvolvimento do jogador num processo </a:t>
            </a:r>
            <a:r>
              <a:rPr lang="en-US" sz="202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mensurável</a:t>
            </a:r>
            <a:r>
              <a:rPr lang="en-US" sz="20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02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sustentável</a:t>
            </a:r>
            <a:r>
              <a:rPr lang="en-US" sz="20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que combina </a:t>
            </a:r>
            <a:r>
              <a:rPr lang="en-US" sz="202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desempenho</a:t>
            </a:r>
            <a:r>
              <a:rPr lang="en-US" sz="20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02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bem-estar</a:t>
            </a:r>
            <a:r>
              <a:rPr lang="en-US" sz="20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</a:t>
            </a:r>
            <a:r>
              <a:rPr lang="en-US" sz="2025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crescimento humano</a:t>
            </a:r>
            <a:r>
              <a:rPr lang="en-US" sz="20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425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8462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650"/>
              <a:buFont typeface="Barlow Semi Condensed"/>
              <a:buNone/>
            </a:pPr>
            <a:endParaRPr sz="16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3906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025"/>
              <a:buFont typeface="Barlow Semi Condensed"/>
              <a:buNone/>
            </a:pPr>
            <a:endParaRPr sz="2425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82" name="Google Shape;282;g3f3be2ea3b0_0_141"/>
          <p:cNvSpPr/>
          <p:nvPr/>
        </p:nvSpPr>
        <p:spPr>
          <a:xfrm>
            <a:off x="457200" y="2976650"/>
            <a:ext cx="5543700" cy="10830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g3f3be2ea3b0_0_14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2710" y="3324297"/>
            <a:ext cx="466800" cy="4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f3be2ea3b0_0_141"/>
          <p:cNvSpPr/>
          <p:nvPr/>
        </p:nvSpPr>
        <p:spPr>
          <a:xfrm>
            <a:off x="1150244" y="3315400"/>
            <a:ext cx="36576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17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Monitorização contínua da evolução técnica, física e emocional.</a:t>
            </a:r>
            <a:endParaRPr sz="112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3f3be2ea3b0_0_141"/>
          <p:cNvSpPr/>
          <p:nvPr/>
        </p:nvSpPr>
        <p:spPr>
          <a:xfrm>
            <a:off x="6191250" y="2976650"/>
            <a:ext cx="5543700" cy="10830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g3f3be2ea3b0_0_14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66764" y="3312139"/>
            <a:ext cx="466800" cy="4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g3f3be2ea3b0_0_141"/>
          <p:cNvSpPr/>
          <p:nvPr/>
        </p:nvSpPr>
        <p:spPr>
          <a:xfrm>
            <a:off x="457200" y="4173604"/>
            <a:ext cx="5543700" cy="10830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g3f3be2ea3b0_0_14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2710" y="4508399"/>
            <a:ext cx="466800" cy="4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3f3be2ea3b0_0_141"/>
          <p:cNvSpPr/>
          <p:nvPr/>
        </p:nvSpPr>
        <p:spPr>
          <a:xfrm>
            <a:off x="6191250" y="4173604"/>
            <a:ext cx="5543700" cy="10830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g3f3be2ea3b0_0_14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66764" y="4508380"/>
            <a:ext cx="466800" cy="4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g3f3be2ea3b0_0_141"/>
          <p:cNvSpPr/>
          <p:nvPr/>
        </p:nvSpPr>
        <p:spPr>
          <a:xfrm>
            <a:off x="698641" y="3405934"/>
            <a:ext cx="3603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01 </a:t>
            </a:r>
            <a:endParaRPr sz="1625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f3be2ea3b0_0_141"/>
          <p:cNvSpPr/>
          <p:nvPr/>
        </p:nvSpPr>
        <p:spPr>
          <a:xfrm>
            <a:off x="671807" y="4629817"/>
            <a:ext cx="360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 </a:t>
            </a:r>
            <a:endParaRPr sz="1625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f3be2ea3b0_0_141"/>
          <p:cNvSpPr/>
          <p:nvPr/>
        </p:nvSpPr>
        <p:spPr>
          <a:xfrm>
            <a:off x="6411629" y="3417783"/>
            <a:ext cx="360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02 </a:t>
            </a:r>
            <a:endParaRPr sz="1625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f3be2ea3b0_0_141"/>
          <p:cNvSpPr/>
          <p:nvPr/>
        </p:nvSpPr>
        <p:spPr>
          <a:xfrm>
            <a:off x="6411629" y="4614055"/>
            <a:ext cx="360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2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endParaRPr sz="1625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f3be2ea3b0_0_141"/>
          <p:cNvSpPr/>
          <p:nvPr/>
        </p:nvSpPr>
        <p:spPr>
          <a:xfrm>
            <a:off x="1150249" y="4513175"/>
            <a:ext cx="30840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17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Análise preditiva para reduzir lesões e burnout.</a:t>
            </a:r>
            <a:endParaRPr sz="17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96" name="Google Shape;296;g3f3be2ea3b0_0_141"/>
          <p:cNvSpPr/>
          <p:nvPr/>
        </p:nvSpPr>
        <p:spPr>
          <a:xfrm>
            <a:off x="6897794" y="3315400"/>
            <a:ext cx="36576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17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Planos de treino individualizados e adaptativos, construídos com base em dados objetivos.</a:t>
            </a:r>
            <a:endParaRPr sz="17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97" name="Google Shape;297;g3f3be2ea3b0_0_141"/>
          <p:cNvSpPr/>
          <p:nvPr/>
        </p:nvSpPr>
        <p:spPr>
          <a:xfrm>
            <a:off x="6897798" y="4513185"/>
            <a:ext cx="42270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17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Integração do apoio educativo, familiar e psicológico dentro do ecossistema de treino.</a:t>
            </a:r>
            <a:endParaRPr sz="17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3be2ea3b0_0_165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OPORTUNIDADE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4" name="Google Shape;304;g3f3be2ea3b0_0_165"/>
          <p:cNvSpPr/>
          <p:nvPr/>
        </p:nvSpPr>
        <p:spPr>
          <a:xfrm>
            <a:off x="685800" y="1158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 Que É a Sport IQ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?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5" name="Google Shape;305;g3f3be2ea3b0_0_165"/>
          <p:cNvSpPr/>
          <p:nvPr/>
        </p:nvSpPr>
        <p:spPr>
          <a:xfrm>
            <a:off x="685800" y="2244175"/>
            <a:ext cx="10842600" cy="26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700"/>
              <a:buFont typeface="Barlow Semi Condensed"/>
              <a:buNone/>
            </a:pPr>
            <a:r>
              <a:rPr lang="en-US" sz="2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Usar dados e tecnologia para criar uma abordagem mais inteligente e mais centrada na pessoa no desenvolvimento de atletas.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2700"/>
              <a:buFont typeface="Barlow Semi Condensed"/>
              <a:buNone/>
            </a:pP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Um ecossistema integrado com todos os dados que ajudam um jogador de futebol (e, no futuro, todos os atletas) a ter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melhor desenvolvimento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melhor evolução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melhor desempenho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275"/>
              <a:buFont typeface="DM Sans"/>
              <a:buNone/>
            </a:pPr>
            <a:r>
              <a:rPr lang="en-US" sz="2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 seu modelo foca-se em:</a:t>
            </a:r>
            <a:endParaRPr sz="20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2700"/>
              <a:buFont typeface="Barlow Semi Condensed"/>
              <a:buNone/>
            </a:pP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2700"/>
              <a:buFont typeface="Barlow Semi Condensed"/>
              <a:buNone/>
            </a:pP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3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2700"/>
              <a:buFont typeface="Barlow Semi Condensed"/>
              <a:buNone/>
            </a:pP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6" name="Google Shape;306;g3f3be2ea3b0_0_165"/>
          <p:cNvSpPr/>
          <p:nvPr/>
        </p:nvSpPr>
        <p:spPr>
          <a:xfrm>
            <a:off x="457200" y="4932218"/>
            <a:ext cx="2099100" cy="1550400"/>
          </a:xfrm>
          <a:prstGeom prst="rect">
            <a:avLst/>
          </a:prstGeom>
          <a:solidFill>
            <a:srgbClr val="F6F6F6"/>
          </a:solidFill>
          <a:ln w="140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4300" tIns="134300" rIns="134300" bIns="1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f3be2ea3b0_0_165"/>
          <p:cNvSpPr/>
          <p:nvPr/>
        </p:nvSpPr>
        <p:spPr>
          <a:xfrm>
            <a:off x="774731" y="5193726"/>
            <a:ext cx="1575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4407"/>
              <a:buFont typeface="Barlow Semi Condensed"/>
              <a:buNone/>
            </a:pPr>
            <a:r>
              <a:rPr lang="en-US" sz="4407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</a:t>
            </a:r>
            <a:endParaRPr sz="440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f3be2ea3b0_0_165"/>
          <p:cNvSpPr/>
          <p:nvPr/>
        </p:nvSpPr>
        <p:spPr>
          <a:xfrm>
            <a:off x="774731" y="5871840"/>
            <a:ext cx="15753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14612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32"/>
              <a:buFont typeface="DM Sans"/>
              <a:buNone/>
            </a:pPr>
            <a:r>
              <a:rPr lang="en-US" sz="2132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Long</a:t>
            </a:r>
            <a:endParaRPr sz="2132" b="1" i="0" u="none" strike="noStrike" cap="none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09" name="Google Shape;309;g3f3be2ea3b0_0_165"/>
          <p:cNvSpPr/>
          <p:nvPr/>
        </p:nvSpPr>
        <p:spPr>
          <a:xfrm>
            <a:off x="2751796" y="4932218"/>
            <a:ext cx="2099100" cy="1550400"/>
          </a:xfrm>
          <a:prstGeom prst="rect">
            <a:avLst/>
          </a:prstGeom>
          <a:solidFill>
            <a:srgbClr val="F6F6F6"/>
          </a:solidFill>
          <a:ln w="140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4300" tIns="134300" rIns="134300" bIns="1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g3f3be2ea3b0_0_165"/>
          <p:cNvSpPr/>
          <p:nvPr/>
        </p:nvSpPr>
        <p:spPr>
          <a:xfrm>
            <a:off x="3069325" y="5193726"/>
            <a:ext cx="1575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4407"/>
              <a:buFont typeface="Barlow Semi Condensed"/>
              <a:buNone/>
            </a:pPr>
            <a:r>
              <a:rPr lang="en-US" sz="4407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</a:t>
            </a:r>
            <a:endParaRPr sz="440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g3f3be2ea3b0_0_165"/>
          <p:cNvSpPr/>
          <p:nvPr/>
        </p:nvSpPr>
        <p:spPr>
          <a:xfrm>
            <a:off x="3069325" y="5871840"/>
            <a:ext cx="15753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14612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32"/>
              <a:buFont typeface="DM Sans"/>
              <a:buNone/>
            </a:pPr>
            <a:r>
              <a:rPr lang="en-US" sz="2132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Term</a:t>
            </a:r>
            <a:endParaRPr sz="2132" b="1" i="0" u="none" strike="noStrike" cap="none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12" name="Google Shape;312;g3f3be2ea3b0_0_165"/>
          <p:cNvSpPr/>
          <p:nvPr/>
        </p:nvSpPr>
        <p:spPr>
          <a:xfrm>
            <a:off x="5046391" y="4932218"/>
            <a:ext cx="2099100" cy="1550400"/>
          </a:xfrm>
          <a:prstGeom prst="rect">
            <a:avLst/>
          </a:prstGeom>
          <a:solidFill>
            <a:srgbClr val="F6F6F6"/>
          </a:solidFill>
          <a:ln w="140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4300" tIns="134300" rIns="134300" bIns="1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3f3be2ea3b0_0_165"/>
          <p:cNvSpPr/>
          <p:nvPr/>
        </p:nvSpPr>
        <p:spPr>
          <a:xfrm>
            <a:off x="5363920" y="5193726"/>
            <a:ext cx="1575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4407"/>
              <a:buFont typeface="Barlow Semi Condensed"/>
              <a:buNone/>
            </a:pPr>
            <a:r>
              <a:rPr lang="en-US" sz="4407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</a:t>
            </a:r>
            <a:endParaRPr sz="440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3f3be2ea3b0_0_165"/>
          <p:cNvSpPr/>
          <p:nvPr/>
        </p:nvSpPr>
        <p:spPr>
          <a:xfrm>
            <a:off x="5363920" y="5871840"/>
            <a:ext cx="15753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14612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32"/>
              <a:buFont typeface="DM Sans"/>
              <a:buNone/>
            </a:pPr>
            <a:r>
              <a:rPr lang="en-US" sz="2132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Athletes</a:t>
            </a:r>
            <a:endParaRPr sz="2132" b="1" i="0" u="none" strike="noStrike" cap="none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15" name="Google Shape;315;g3f3be2ea3b0_0_165"/>
          <p:cNvSpPr/>
          <p:nvPr/>
        </p:nvSpPr>
        <p:spPr>
          <a:xfrm>
            <a:off x="7340985" y="4932218"/>
            <a:ext cx="2099100" cy="1550400"/>
          </a:xfrm>
          <a:prstGeom prst="rect">
            <a:avLst/>
          </a:prstGeom>
          <a:solidFill>
            <a:srgbClr val="F6F6F6"/>
          </a:solidFill>
          <a:ln w="140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4300" tIns="134300" rIns="134300" bIns="1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3f3be2ea3b0_0_165"/>
          <p:cNvSpPr/>
          <p:nvPr/>
        </p:nvSpPr>
        <p:spPr>
          <a:xfrm>
            <a:off x="7658514" y="5193726"/>
            <a:ext cx="1575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4407"/>
              <a:buFont typeface="Barlow Semi Condensed"/>
              <a:buNone/>
            </a:pPr>
            <a:r>
              <a:rPr lang="en-US" sz="4407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</a:t>
            </a:r>
            <a:endParaRPr sz="440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3f3be2ea3b0_0_165"/>
          <p:cNvSpPr/>
          <p:nvPr/>
        </p:nvSpPr>
        <p:spPr>
          <a:xfrm>
            <a:off x="7658514" y="5871840"/>
            <a:ext cx="15753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14612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32"/>
              <a:buFont typeface="DM Sans"/>
              <a:buNone/>
            </a:pPr>
            <a:r>
              <a:rPr lang="en-US" sz="2132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Development</a:t>
            </a:r>
            <a:endParaRPr sz="2132" b="1" i="0" u="none" strike="noStrike" cap="none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18" name="Google Shape;318;g3f3be2ea3b0_0_165"/>
          <p:cNvSpPr/>
          <p:nvPr/>
        </p:nvSpPr>
        <p:spPr>
          <a:xfrm>
            <a:off x="9635580" y="4932218"/>
            <a:ext cx="2099100" cy="1550400"/>
          </a:xfrm>
          <a:prstGeom prst="rect">
            <a:avLst/>
          </a:prstGeom>
          <a:solidFill>
            <a:srgbClr val="F6F6F6"/>
          </a:solidFill>
          <a:ln w="140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4300" tIns="134300" rIns="134300" bIns="1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3f3be2ea3b0_0_165"/>
          <p:cNvSpPr/>
          <p:nvPr/>
        </p:nvSpPr>
        <p:spPr>
          <a:xfrm>
            <a:off x="9953109" y="5193726"/>
            <a:ext cx="15753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4407"/>
              <a:buFont typeface="Barlow Semi Condensed"/>
              <a:buNone/>
            </a:pPr>
            <a:r>
              <a:rPr lang="en-US" sz="4407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</a:t>
            </a:r>
            <a:endParaRPr sz="440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3f3be2ea3b0_0_165"/>
          <p:cNvSpPr/>
          <p:nvPr/>
        </p:nvSpPr>
        <p:spPr>
          <a:xfrm>
            <a:off x="9953109" y="5871840"/>
            <a:ext cx="15753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300" tIns="37300" rIns="37300" bIns="37300" anchor="t" anchorCtr="0">
            <a:noAutofit/>
          </a:bodyPr>
          <a:lstStyle/>
          <a:p>
            <a:pPr marL="0" marR="0" lvl="0" indent="0" algn="l" rtl="0">
              <a:lnSpc>
                <a:spcPct val="114612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32"/>
              <a:buFont typeface="DM Sans"/>
              <a:buNone/>
            </a:pPr>
            <a:r>
              <a:rPr lang="en-US" sz="2132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Approach</a:t>
            </a:r>
            <a:endParaRPr sz="2132" b="1" i="0" u="none" strike="noStrike" cap="none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3be2ea3b0_0_187"/>
          <p:cNvSpPr/>
          <p:nvPr/>
        </p:nvSpPr>
        <p:spPr>
          <a:xfrm>
            <a:off x="1270000" y="5062525"/>
            <a:ext cx="9651900" cy="1536300"/>
          </a:xfrm>
          <a:prstGeom prst="rect">
            <a:avLst/>
          </a:prstGeom>
          <a:solidFill>
            <a:srgbClr val="E9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E9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3f3be2ea3b0_0_187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OPORTUNIDADE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28" name="Google Shape;328;g3f3be2ea3b0_0_187"/>
          <p:cNvSpPr/>
          <p:nvPr/>
        </p:nvSpPr>
        <p:spPr>
          <a:xfrm>
            <a:off x="775700" y="1407325"/>
            <a:ext cx="10640700" cy="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r>
              <a:rPr lang="en-US" sz="37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IQ: </a:t>
            </a:r>
            <a:r>
              <a:rPr lang="en-US" sz="37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ONDE OS DADOS ENCONTRAM O DESEMPENHO</a:t>
            </a:r>
            <a:endParaRPr sz="37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endParaRPr sz="37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329" name="Google Shape;329;g3f3be2ea3b0_0_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306" y="1712125"/>
            <a:ext cx="1315388" cy="16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g3f3be2ea3b0_0_187"/>
          <p:cNvSpPr/>
          <p:nvPr/>
        </p:nvSpPr>
        <p:spPr>
          <a:xfrm>
            <a:off x="1074975" y="2362425"/>
            <a:ext cx="10042200" cy="17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 talento no futebol já não se constrói apenas com intuição e talento.</a:t>
            </a:r>
            <a:b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22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Constrói-se também com dados, informação e tecnologia</a:t>
            </a: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2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 Sport IQ é um projeto de nova geração que combina </a:t>
            </a:r>
            <a:r>
              <a:rPr lang="en-US" sz="22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ciência do desporto</a:t>
            </a: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2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tecnologia </a:t>
            </a: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</a:t>
            </a:r>
            <a:r>
              <a:rPr lang="en-US" sz="22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análise de dados</a:t>
            </a: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para redefinir a forma como os jovens atletas são desenvolvidos.</a:t>
            </a:r>
            <a:endParaRPr sz="22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endParaRPr sz="22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31" name="Google Shape;331;g3f3be2ea3b0_0_187"/>
          <p:cNvSpPr/>
          <p:nvPr/>
        </p:nvSpPr>
        <p:spPr>
          <a:xfrm>
            <a:off x="1646300" y="4510201"/>
            <a:ext cx="88995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r>
              <a:rPr lang="en-US" sz="22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 nossa missão é simples, mas poderosa: </a:t>
            </a:r>
            <a:endParaRPr sz="22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000"/>
              </a:spcBef>
              <a:spcAft>
                <a:spcPts val="3000"/>
              </a:spcAft>
              <a:buClr>
                <a:srgbClr val="111111"/>
              </a:buClr>
              <a:buSzPts val="3000"/>
              <a:buFont typeface="Barlow Semi Condensed"/>
              <a:buNone/>
            </a:pPr>
            <a:r>
              <a:rPr lang="en-US" sz="27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Dar a cada jogador um edge, uma vantagem competitiva mensurável, através de treino personalizado e orientado por dados e de acompanhamento científico do desempenho.</a:t>
            </a:r>
            <a:endParaRPr sz="27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f3be2ea3b0_0_197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OPORTUNIDADE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38" name="Google Shape;338;g3f3be2ea3b0_0_197"/>
          <p:cNvSpPr/>
          <p:nvPr/>
        </p:nvSpPr>
        <p:spPr>
          <a:xfrm>
            <a:off x="76200" y="1128538"/>
            <a:ext cx="1815300" cy="5439300"/>
          </a:xfrm>
          <a:prstGeom prst="rect">
            <a:avLst/>
          </a:prstGeom>
          <a:solidFill>
            <a:srgbClr val="1AB2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</a:t>
            </a:r>
            <a:endParaRPr sz="2300" b="1" i="0" u="none" strike="noStrike" cap="none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2000"/>
              </a:spcBef>
              <a:spcAft>
                <a:spcPts val="2000"/>
              </a:spcAft>
              <a:buClr>
                <a:srgbClr val="111111"/>
              </a:buClr>
              <a:buSzPts val="1000"/>
              <a:buFont typeface="Arial"/>
              <a:buNone/>
            </a:pPr>
            <a:r>
              <a:rPr lang="en-US" sz="23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onde</a:t>
            </a:r>
            <a:br>
              <a:rPr lang="en-US" sz="23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</a:br>
            <a:r>
              <a:rPr lang="en-US" sz="23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os dados encontram o desempenho</a:t>
            </a:r>
            <a:endParaRPr sz="23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339" name="Google Shape;339;g3f3be2ea3b0_0_197"/>
          <p:cNvSpPr/>
          <p:nvPr/>
        </p:nvSpPr>
        <p:spPr>
          <a:xfrm>
            <a:off x="2120983" y="1128538"/>
            <a:ext cx="1815300" cy="5439300"/>
          </a:xfrm>
          <a:prstGeom prst="rect">
            <a:avLst/>
          </a:prstGeom>
          <a:solidFill>
            <a:srgbClr val="5B7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Estamos a construir um ecossistema de desenvolvimento de atletas a longo prazo, apoiado em tecnologia como: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Wearables</a:t>
            </a: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 que monitorizam o desempenho físico e cognitivo.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Análise potenciada por IA</a:t>
            </a: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 que transforma dados em conhecimento.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 </a:t>
            </a:r>
            <a:r>
              <a:rPr lang="en-US" sz="1600" b="1" i="0" u="none" strike="noStrike" cap="none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Plataformas digitais </a:t>
            </a: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que ligam treinadores, atletas e famílias em tempo real.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340" name="Google Shape;340;g3f3be2ea3b0_0_197"/>
          <p:cNvSpPr/>
          <p:nvPr/>
        </p:nvSpPr>
        <p:spPr>
          <a:xfrm>
            <a:off x="4165767" y="1128538"/>
            <a:ext cx="1815300" cy="5439300"/>
          </a:xfrm>
          <a:prstGeom prst="rect">
            <a:avLst/>
          </a:prstGeom>
          <a:solidFill>
            <a:srgbClr val="7C5C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Mas a </a:t>
            </a:r>
            <a:r>
              <a:rPr lang="en-US" sz="1600" b="1" i="0" u="none" strike="noStrike" cap="none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</a:t>
            </a: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 é mais do que uma academia de futebol.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É também uma venture builder, que cria e financia startups responsáveis por desenhar as ferramentas, os dispositivos e as plataformas que usamos para treinar e medir talento.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341" name="Google Shape;341;g3f3be2ea3b0_0_197"/>
          <p:cNvSpPr/>
          <p:nvPr/>
        </p:nvSpPr>
        <p:spPr>
          <a:xfrm>
            <a:off x="6210550" y="1128538"/>
            <a:ext cx="1815300" cy="5439300"/>
          </a:xfrm>
          <a:prstGeom prst="rect">
            <a:avLst/>
          </a:prstGeom>
          <a:solidFill>
            <a:srgbClr val="A24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Ao desenvolver e, mais tarde, comercializar estas tecnologias, criamos</a:t>
            </a:r>
            <a:b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</a:b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um modelo de receita dupla: uma vinda do treino desportivo e outra de ventures tecnológicas escaláveis.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342" name="Google Shape;342;g3f3be2ea3b0_0_197"/>
          <p:cNvSpPr/>
          <p:nvPr/>
        </p:nvSpPr>
        <p:spPr>
          <a:xfrm>
            <a:off x="8255334" y="1128538"/>
            <a:ext cx="1815300" cy="5439300"/>
          </a:xfrm>
          <a:prstGeom prst="rect">
            <a:avLst/>
          </a:prstGeom>
          <a:solidFill>
            <a:srgbClr val="E155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A nossa visão é tornar-nos a referência no desenvolvimento de atletas orientado por dados, definindo um novo</a:t>
            </a:r>
            <a:b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</a:br>
            <a:r>
              <a:rPr lang="en-US" sz="16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padrão global para a forma como os jovens jogadores treinam, evoluem e alcançam o desempenho profissional.</a:t>
            </a:r>
            <a:endParaRPr sz="16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343" name="Google Shape;343;g3f3be2ea3b0_0_197"/>
          <p:cNvSpPr/>
          <p:nvPr/>
        </p:nvSpPr>
        <p:spPr>
          <a:xfrm>
            <a:off x="10300125" y="1128538"/>
            <a:ext cx="1815300" cy="5439300"/>
          </a:xfrm>
          <a:prstGeom prst="rect">
            <a:avLst/>
          </a:prstGeom>
          <a:solidFill>
            <a:srgbClr val="FF5C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Na Sport IQ, não nos limitamos</a:t>
            </a:r>
            <a:br>
              <a:rPr lang="en-US" sz="23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</a:br>
            <a:r>
              <a:rPr lang="en-US" sz="230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a treinar jogadores.</a:t>
            </a:r>
            <a:endParaRPr sz="230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2000"/>
              </a:spcBef>
              <a:spcAft>
                <a:spcPts val="200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Fazemos engenharia de desempenho.</a:t>
            </a:r>
            <a:endParaRPr sz="2300" b="1" i="0" u="none" strike="noStrike" cap="none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44" name="Google Shape;344;g3f3be2ea3b0_0_197"/>
          <p:cNvSpPr/>
          <p:nvPr/>
        </p:nvSpPr>
        <p:spPr>
          <a:xfrm>
            <a:off x="1835075" y="3519075"/>
            <a:ext cx="438300" cy="429300"/>
          </a:xfrm>
          <a:prstGeom prst="rightArrow">
            <a:avLst>
              <a:gd name="adj1" fmla="val 50000"/>
              <a:gd name="adj2" fmla="val 64306"/>
            </a:avLst>
          </a:prstGeom>
          <a:solidFill>
            <a:srgbClr val="E9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f3be2ea3b0_0_197"/>
          <p:cNvSpPr/>
          <p:nvPr/>
        </p:nvSpPr>
        <p:spPr>
          <a:xfrm>
            <a:off x="3879875" y="3519075"/>
            <a:ext cx="438300" cy="429300"/>
          </a:xfrm>
          <a:prstGeom prst="rightArrow">
            <a:avLst>
              <a:gd name="adj1" fmla="val 50000"/>
              <a:gd name="adj2" fmla="val 64306"/>
            </a:avLst>
          </a:prstGeom>
          <a:solidFill>
            <a:srgbClr val="E9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3f3be2ea3b0_0_197"/>
          <p:cNvSpPr/>
          <p:nvPr/>
        </p:nvSpPr>
        <p:spPr>
          <a:xfrm>
            <a:off x="5924675" y="3519075"/>
            <a:ext cx="438300" cy="429300"/>
          </a:xfrm>
          <a:prstGeom prst="rightArrow">
            <a:avLst>
              <a:gd name="adj1" fmla="val 50000"/>
              <a:gd name="adj2" fmla="val 64306"/>
            </a:avLst>
          </a:prstGeom>
          <a:solidFill>
            <a:srgbClr val="E9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3f3be2ea3b0_0_197"/>
          <p:cNvSpPr/>
          <p:nvPr/>
        </p:nvSpPr>
        <p:spPr>
          <a:xfrm>
            <a:off x="7969475" y="3519075"/>
            <a:ext cx="438300" cy="429300"/>
          </a:xfrm>
          <a:prstGeom prst="rightArrow">
            <a:avLst>
              <a:gd name="adj1" fmla="val 50000"/>
              <a:gd name="adj2" fmla="val 64306"/>
            </a:avLst>
          </a:prstGeom>
          <a:solidFill>
            <a:srgbClr val="E9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3be2ea3b0_0_197"/>
          <p:cNvSpPr/>
          <p:nvPr/>
        </p:nvSpPr>
        <p:spPr>
          <a:xfrm>
            <a:off x="10014275" y="3519075"/>
            <a:ext cx="438300" cy="429300"/>
          </a:xfrm>
          <a:prstGeom prst="rightArrow">
            <a:avLst>
              <a:gd name="adj1" fmla="val 50000"/>
              <a:gd name="adj2" fmla="val 64306"/>
            </a:avLst>
          </a:prstGeom>
          <a:solidFill>
            <a:srgbClr val="E9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f3be2ea3b0_0_218"/>
          <p:cNvSpPr/>
          <p:nvPr/>
        </p:nvSpPr>
        <p:spPr>
          <a:xfrm rot="-5400000">
            <a:off x="-548670" y="3200430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55555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CAPÍTULO ·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f3be2ea3b0_0_218"/>
          <p:cNvSpPr/>
          <p:nvPr/>
        </p:nvSpPr>
        <p:spPr>
          <a:xfrm>
            <a:off x="457200" y="914400"/>
            <a:ext cx="73152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8000"/>
              <a:buFont typeface="Barlow Semi Condensed"/>
              <a:buNone/>
            </a:pPr>
            <a:r>
              <a:rPr lang="en-US" sz="48000" b="1" i="0" u="none" strike="noStrike" cap="none">
                <a:solidFill>
                  <a:srgbClr val="E3E3E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endParaRPr sz="48000" b="0" i="0" u="none" strike="noStrike" cap="none">
              <a:solidFill>
                <a:srgbClr val="E3E3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3f3be2ea3b0_0_218"/>
          <p:cNvSpPr/>
          <p:nvPr/>
        </p:nvSpPr>
        <p:spPr>
          <a:xfrm>
            <a:off x="6094000" y="2788960"/>
            <a:ext cx="41148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Áreas de Atividade</a:t>
            </a:r>
            <a:r>
              <a:rPr lang="en-US" sz="64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3be2ea3b0_0_225"/>
          <p:cNvSpPr/>
          <p:nvPr/>
        </p:nvSpPr>
        <p:spPr>
          <a:xfrm>
            <a:off x="457200" y="2848927"/>
            <a:ext cx="2647800" cy="35757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3" name="Google Shape;363;g3f3be2ea3b0_0_225"/>
          <p:cNvCxnSpPr/>
          <p:nvPr/>
        </p:nvCxnSpPr>
        <p:spPr>
          <a:xfrm>
            <a:off x="836375" y="4741688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4" name="Google Shape;364;g3f3be2ea3b0_0_225"/>
          <p:cNvSpPr/>
          <p:nvPr/>
        </p:nvSpPr>
        <p:spPr>
          <a:xfrm>
            <a:off x="597325" y="4949275"/>
            <a:ext cx="23943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Construir a infraestrutura, a tecnologia e os sistemas de gestão que sustentam a indústria do desporto.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5" name="Google Shape;365;g3f3be2ea3b0_0_225"/>
          <p:cNvSpPr/>
          <p:nvPr/>
        </p:nvSpPr>
        <p:spPr>
          <a:xfrm>
            <a:off x="3257474" y="2848925"/>
            <a:ext cx="2721300" cy="35757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3f3be2ea3b0_0_225"/>
          <p:cNvSpPr/>
          <p:nvPr/>
        </p:nvSpPr>
        <p:spPr>
          <a:xfrm>
            <a:off x="6135400" y="2848925"/>
            <a:ext cx="2721300" cy="35757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3f3be2ea3b0_0_225"/>
          <p:cNvSpPr/>
          <p:nvPr/>
        </p:nvSpPr>
        <p:spPr>
          <a:xfrm>
            <a:off x="9013325" y="2848925"/>
            <a:ext cx="2721300" cy="35757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f3be2ea3b0_0_225"/>
          <p:cNvSpPr/>
          <p:nvPr/>
        </p:nvSpPr>
        <p:spPr>
          <a:xfrm>
            <a:off x="685800" y="2118350"/>
            <a:ext cx="8675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Um ecossistema ligado, concebido para desenvolver talento, tecnologia e negócio no desporto, integrando dados, ciência e inovação em quatro verticais estratégicas.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9" name="Google Shape;369;g3f3be2ea3b0_0_225"/>
          <p:cNvSpPr/>
          <p:nvPr/>
        </p:nvSpPr>
        <p:spPr>
          <a:xfrm>
            <a:off x="685800" y="1158250"/>
            <a:ext cx="110865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Áreas de Atividade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70" name="Google Shape;370;g3f3be2ea3b0_0_225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371" name="Google Shape;371;g3f3be2ea3b0_0_2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5465" y="3160054"/>
            <a:ext cx="598200" cy="5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g3f3be2ea3b0_0_225"/>
          <p:cNvSpPr/>
          <p:nvPr/>
        </p:nvSpPr>
        <p:spPr>
          <a:xfrm>
            <a:off x="1031074" y="4201425"/>
            <a:ext cx="1527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DESPORTO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3" name="Google Shape;373;g3f3be2ea3b0_0_225"/>
          <p:cNvCxnSpPr/>
          <p:nvPr/>
        </p:nvCxnSpPr>
        <p:spPr>
          <a:xfrm>
            <a:off x="3659139" y="4741688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4" name="Google Shape;374;g3f3be2ea3b0_0_225"/>
          <p:cNvSpPr/>
          <p:nvPr/>
        </p:nvSpPr>
        <p:spPr>
          <a:xfrm>
            <a:off x="3464150" y="4949275"/>
            <a:ext cx="23061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Formar e capacitar a próxima geração de treinadores, analistas e profissionais do desporto.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5" name="Google Shape;375;g3f3be2ea3b0_0_225"/>
          <p:cNvSpPr/>
          <p:nvPr/>
        </p:nvSpPr>
        <p:spPr>
          <a:xfrm>
            <a:off x="3567924" y="3895725"/>
            <a:ext cx="20991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DESENVOLVIMENTO DE TALENTO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6" name="Google Shape;376;g3f3be2ea3b0_0_225"/>
          <p:cNvCxnSpPr/>
          <p:nvPr/>
        </p:nvCxnSpPr>
        <p:spPr>
          <a:xfrm>
            <a:off x="6535614" y="4741688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7" name="Google Shape;377;g3f3be2ea3b0_0_225"/>
          <p:cNvSpPr/>
          <p:nvPr/>
        </p:nvSpPr>
        <p:spPr>
          <a:xfrm>
            <a:off x="6375829" y="4949268"/>
            <a:ext cx="22359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Potenciar o desempenho desportivo através da ciência, dos dados e da monitorização integrada da saúde.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8" name="Google Shape;378;g3f3be2ea3b0_0_225"/>
          <p:cNvSpPr/>
          <p:nvPr/>
        </p:nvSpPr>
        <p:spPr>
          <a:xfrm>
            <a:off x="6250025" y="3895725"/>
            <a:ext cx="24879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SAÚDE E DESEMPENHO DO ATLETA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9" name="Google Shape;379;g3f3be2ea3b0_0_225"/>
          <p:cNvCxnSpPr/>
          <p:nvPr/>
        </p:nvCxnSpPr>
        <p:spPr>
          <a:xfrm>
            <a:off x="9412089" y="4741688"/>
            <a:ext cx="1916400" cy="0"/>
          </a:xfrm>
          <a:prstGeom prst="straightConnector1">
            <a:avLst/>
          </a:prstGeom>
          <a:noFill/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0" name="Google Shape;380;g3f3be2ea3b0_0_225"/>
          <p:cNvSpPr/>
          <p:nvPr/>
        </p:nvSpPr>
        <p:spPr>
          <a:xfrm>
            <a:off x="9320654" y="4949268"/>
            <a:ext cx="20991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Ligar adeptos, atletas e marcas através de experiências imersivas e digitais.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1" name="Google Shape;381;g3f3be2ea3b0_0_225"/>
          <p:cNvSpPr/>
          <p:nvPr/>
        </p:nvSpPr>
        <p:spPr>
          <a:xfrm>
            <a:off x="9320900" y="3895725"/>
            <a:ext cx="20991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ENTRETENIMENTO DESPORTIVO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2" name="Google Shape;382;g3f3be2ea3b0_0_22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49704" y="3139804"/>
            <a:ext cx="638700" cy="6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3f3be2ea3b0_0_22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7979" y="3115154"/>
            <a:ext cx="698700" cy="6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3f3be2ea3b0_0_22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5529" y="3186228"/>
            <a:ext cx="556550" cy="55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g3f3be2ea3b0_0_252"/>
          <p:cNvPicPr preferRelativeResize="0"/>
          <p:nvPr/>
        </p:nvPicPr>
        <p:blipFill rotWithShape="1">
          <a:blip r:embed="rId3">
            <a:alphaModFix/>
          </a:blip>
          <a:srcRect l="22952" r="8329"/>
          <a:stretch/>
        </p:blipFill>
        <p:spPr>
          <a:xfrm>
            <a:off x="7780975" y="1249675"/>
            <a:ext cx="3455898" cy="5029202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391" name="Google Shape;391;g3f3be2ea3b0_0_252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2" name="Google Shape;392;g3f3be2ea3b0_0_252" title="arrow_salmo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7851" y="5004250"/>
            <a:ext cx="836701" cy="1063649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g3f3be2ea3b0_0_252"/>
          <p:cNvSpPr/>
          <p:nvPr/>
        </p:nvSpPr>
        <p:spPr>
          <a:xfrm>
            <a:off x="685800" y="2210425"/>
            <a:ext cx="6531600" cy="4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Infraestruturas e instalações de treino (interiores e exteriores), equipamento de treino (wearables e não só) e tecnologias de treino que sustentam o desenvolvimento físico e técnico dos atletas.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Soluções de software, plataformas de gestão e aplicações para clubes e academias, tecnologias de scouting e de análise de desempenho, e-commerce e marketplaces de produtos desportivos, e soluções para gestão de eventos desportivos.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Sistemas de recolha e análise de dados e ferramentas de monitorização do desenvolvimento técnico, tático e fisiológico, bem como da evolução do desempenho e do treino ao longo das categorias de idade.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4" name="Google Shape;394;g3f3be2ea3b0_0_252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95" name="Google Shape;395;g3f3be2ea3b0_0_252"/>
          <p:cNvSpPr/>
          <p:nvPr/>
        </p:nvSpPr>
        <p:spPr>
          <a:xfrm>
            <a:off x="685800" y="1158250"/>
            <a:ext cx="110865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Desporto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3be2ea3b0_0_262"/>
          <p:cNvSpPr/>
          <p:nvPr/>
        </p:nvSpPr>
        <p:spPr>
          <a:xfrm>
            <a:off x="8598200" y="1249675"/>
            <a:ext cx="3136500" cy="50292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400"/>
              <a:buFont typeface="Barlow Semi Condensed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g3f3be2ea3b0_0_262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03" name="Google Shape;403;g3f3be2ea3b0_0_262"/>
          <p:cNvSpPr/>
          <p:nvPr/>
        </p:nvSpPr>
        <p:spPr>
          <a:xfrm>
            <a:off x="685800" y="2219783"/>
            <a:ext cx="3339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4" name="Google Shape;404;g3f3be2ea3b0_0_262"/>
          <p:cNvSpPr/>
          <p:nvPr/>
        </p:nvSpPr>
        <p:spPr>
          <a:xfrm>
            <a:off x="685800" y="1150051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Desporto</a:t>
            </a:r>
            <a:r>
              <a:rPr lang="en-US" sz="3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3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05" name="Google Shape;405;g3f3be2ea3b0_0_262"/>
          <p:cNvSpPr/>
          <p:nvPr/>
        </p:nvSpPr>
        <p:spPr>
          <a:xfrm>
            <a:off x="950350" y="2219775"/>
            <a:ext cx="73227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SportIQ Football Academy: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Academia de desenvolvimento de jogadores orientada por dados.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Performance Data Platform: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Sistema central de BI que integra dados de wearables e de análise de vídeo.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Sports Events &amp; Tournaments: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Competições potenciadas por dados, com análise de desempenho.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SportIQ Tech Solutions: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SaaS e ferramentas digitais para gestão de clubes e academias (treino, comunicação, agendamento, reporting).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Smart Training Equipment: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Wearables, câmaras de tracking e sensores IoT para ambientes de treino.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E-commerce &amp; Marketplaces: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Plataformas digitais para produtos desportivos, licenciamento de tecnologia e merchandising da academia.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06" name="Google Shape;406;g3f3be2ea3b0_0_26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17100" y="1793798"/>
            <a:ext cx="698700" cy="69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g3f3be2ea3b0_0_262"/>
          <p:cNvSpPr/>
          <p:nvPr/>
        </p:nvSpPr>
        <p:spPr>
          <a:xfrm>
            <a:off x="8752700" y="2794525"/>
            <a:ext cx="2827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MONETIZAÇÃO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g3f3be2ea3b0_0_262"/>
          <p:cNvSpPr/>
          <p:nvPr/>
        </p:nvSpPr>
        <p:spPr>
          <a:xfrm>
            <a:off x="8928100" y="3308350"/>
            <a:ext cx="2476800" cy="21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75"/>
              <a:buFont typeface="DM Sans"/>
              <a:buNone/>
            </a:pPr>
            <a:r>
              <a:rPr lang="en-US" sz="19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Modelos de subscrição, licenciamento de tecnologia e mensalidades da academia. Venda de tecnologia própria ou em white-label desenvolvida através do CVB.</a:t>
            </a:r>
            <a:endParaRPr sz="19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09" name="Google Shape;409;g3f3be2ea3b0_0_262"/>
          <p:cNvSpPr/>
          <p:nvPr/>
        </p:nvSpPr>
        <p:spPr>
          <a:xfrm>
            <a:off x="685800" y="1851433"/>
            <a:ext cx="55488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PRINCIPAIS OFERTAS E VENTURES (EXEMPLOS)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g3f3be2ea3b0_0_275"/>
          <p:cNvPicPr preferRelativeResize="0"/>
          <p:nvPr/>
        </p:nvPicPr>
        <p:blipFill rotWithShape="1">
          <a:blip r:embed="rId3">
            <a:alphaModFix/>
          </a:blip>
          <a:srcRect l="22744" r="8541"/>
          <a:stretch/>
        </p:blipFill>
        <p:spPr>
          <a:xfrm>
            <a:off x="7780974" y="1249675"/>
            <a:ext cx="3455898" cy="5029202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16" name="Google Shape;416;g3f3be2ea3b0_0_275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17" name="Google Shape;417;g3f3be2ea3b0_0_275" title="arrow_salmo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7851" y="5004250"/>
            <a:ext cx="836701" cy="1063649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g3f3be2ea3b0_0_275"/>
          <p:cNvSpPr/>
          <p:nvPr/>
        </p:nvSpPr>
        <p:spPr>
          <a:xfrm>
            <a:off x="685800" y="2972425"/>
            <a:ext cx="6531600" cy="4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Criação de cursos especializados, programas imersivos e estágios para profissionais e estudantes ligados à indústria do desporto que precisam de desenvolver competências tecnológicas e analíticas para atuar no novo ecossistema desportivo orientado por dados. 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Inclui programas focados em análise de dados no desporto, ciência do desempenho, transformação digital e gestão da inovação no desporto, lecionados em parceria com universidades, federações e empresas tecnológicas.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objetivo é formar uma nova geração de profissionais capazes de integrar tecnologia, desempenho e business intelligence, garantindo o crescimento sustentável da indústria do desporto e a sua transição digital.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9" name="Google Shape;419;g3f3be2ea3b0_0_275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20" name="Google Shape;420;g3f3be2ea3b0_0_275"/>
          <p:cNvSpPr/>
          <p:nvPr/>
        </p:nvSpPr>
        <p:spPr>
          <a:xfrm>
            <a:off x="685800" y="1158250"/>
            <a:ext cx="68253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Desenvolvimento de Talento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f3be2ea3b0_0_285"/>
          <p:cNvSpPr/>
          <p:nvPr/>
        </p:nvSpPr>
        <p:spPr>
          <a:xfrm>
            <a:off x="8598200" y="1249675"/>
            <a:ext cx="3136500" cy="50292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400"/>
              <a:buFont typeface="Barlow Semi Condensed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3f3be2ea3b0_0_285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28" name="Google Shape;428;g3f3be2ea3b0_0_285"/>
          <p:cNvSpPr/>
          <p:nvPr/>
        </p:nvSpPr>
        <p:spPr>
          <a:xfrm>
            <a:off x="685800" y="2219783"/>
            <a:ext cx="3339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9" name="Google Shape;429;g3f3be2ea3b0_0_285"/>
          <p:cNvSpPr/>
          <p:nvPr/>
        </p:nvSpPr>
        <p:spPr>
          <a:xfrm>
            <a:off x="685800" y="1150051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Desenvolvimento de Talento</a:t>
            </a:r>
            <a:r>
              <a:rPr lang="en-US" sz="3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3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30" name="Google Shape;430;g3f3be2ea3b0_0_285"/>
          <p:cNvSpPr/>
          <p:nvPr/>
        </p:nvSpPr>
        <p:spPr>
          <a:xfrm>
            <a:off x="950350" y="2219783"/>
            <a:ext cx="73839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SportIQ Learning Hub: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Cursos executivos, certificados e formação digital para profissionais do desporto (treinadores, analistas, scouts, fisioterapeutas).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Internship Programs: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Colocação de estudantes em clubes, academias e startups de todo o ecossistema.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Certification Programs: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Badges reconhecidos em áreas como "Sports Data Analyst", "Performance Technologist" ou "Football Intelligence Coach".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Immersive Bootcamps: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Programas práticos que combinam tecnologia e experiência de campo (análise de dados, monitorização de desempenho, modelação tática).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SportIQ Academy Lab: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Laboratório de inovação onde estudantes e startups co-desenvolvem protótipos e soluções de desempenho.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1" name="Google Shape;431;g3f3be2ea3b0_0_285"/>
          <p:cNvSpPr/>
          <p:nvPr/>
        </p:nvSpPr>
        <p:spPr>
          <a:xfrm>
            <a:off x="8752700" y="2794525"/>
            <a:ext cx="2827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MONETIZAÇÃO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g3f3be2ea3b0_0_285"/>
          <p:cNvSpPr/>
          <p:nvPr/>
        </p:nvSpPr>
        <p:spPr>
          <a:xfrm>
            <a:off x="8839200" y="3308350"/>
            <a:ext cx="2654400" cy="21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75"/>
              <a:buFont typeface="DM Sans"/>
              <a:buNone/>
            </a:pPr>
            <a:r>
              <a:rPr lang="en-US" sz="19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Mensalidades e licenciamento de cursos. Parcerias de formação corporativa com federações e clubes. Joint ventures com universidades e plataformas de ensino.</a:t>
            </a:r>
            <a:endParaRPr sz="19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33" name="Google Shape;433;g3f3be2ea3b0_0_285"/>
          <p:cNvSpPr/>
          <p:nvPr/>
        </p:nvSpPr>
        <p:spPr>
          <a:xfrm>
            <a:off x="685800" y="1851433"/>
            <a:ext cx="55488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PRINCIPAIS OFERTAS E VENTURES (EXEMPLOS)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434" name="Google Shape;434;g3f3be2ea3b0_0_28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3875" y="1750575"/>
            <a:ext cx="785150" cy="78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g3f3be2ea3b0_0_303"/>
          <p:cNvPicPr preferRelativeResize="0"/>
          <p:nvPr/>
        </p:nvPicPr>
        <p:blipFill rotWithShape="1">
          <a:blip r:embed="rId3">
            <a:alphaModFix/>
          </a:blip>
          <a:srcRect l="13495" r="17790"/>
          <a:stretch/>
        </p:blipFill>
        <p:spPr>
          <a:xfrm>
            <a:off x="7780975" y="1249675"/>
            <a:ext cx="3455898" cy="5029202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41" name="Google Shape;441;g3f3be2ea3b0_0_303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42" name="Google Shape;442;g3f3be2ea3b0_0_303" title="arrow_salmo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7851" y="5004250"/>
            <a:ext cx="836701" cy="1063649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g3f3be2ea3b0_0_303"/>
          <p:cNvSpPr/>
          <p:nvPr/>
        </p:nvSpPr>
        <p:spPr>
          <a:xfrm>
            <a:off x="685800" y="2985125"/>
            <a:ext cx="6531600" cy="347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Wearables e sensores para monitorização do desempenho e prevenção de lesões, plataformas de medicina desportiva e telemedicina, nutrição e suplementação inteligentes.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Tecnologias de recuperação e reabilitação, análise de dados biométricos, ferramentas de fisioterapia e de progressão do treino, a par de soluções de monitorização e apoio emocional e psicológico.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0143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endParaRPr sz="1500" b="0" i="0" u="none" strike="noStrike" cap="none">
              <a:solidFill>
                <a:srgbClr val="333333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4" name="Google Shape;444;g3f3be2ea3b0_0_303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45" name="Google Shape;445;g3f3be2ea3b0_0_303"/>
          <p:cNvSpPr/>
          <p:nvPr/>
        </p:nvSpPr>
        <p:spPr>
          <a:xfrm>
            <a:off x="685800" y="1158250"/>
            <a:ext cx="63627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Saúde e Desempenho</a:t>
            </a:r>
            <a:b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do Atleta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3be2ea3b0_0_313"/>
          <p:cNvSpPr/>
          <p:nvPr/>
        </p:nvSpPr>
        <p:spPr>
          <a:xfrm>
            <a:off x="8598200" y="1249675"/>
            <a:ext cx="3136500" cy="50292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400"/>
              <a:buFont typeface="Barlow Semi Condensed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g3f3be2ea3b0_0_313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53" name="Google Shape;453;g3f3be2ea3b0_0_313"/>
          <p:cNvSpPr/>
          <p:nvPr/>
        </p:nvSpPr>
        <p:spPr>
          <a:xfrm>
            <a:off x="685800" y="2219774"/>
            <a:ext cx="333900" cy="3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54" name="Google Shape;454;g3f3be2ea3b0_0_313"/>
          <p:cNvSpPr/>
          <p:nvPr/>
        </p:nvSpPr>
        <p:spPr>
          <a:xfrm>
            <a:off x="685800" y="1150051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Saúde e Desempenho do Atleta</a:t>
            </a:r>
            <a:r>
              <a:rPr lang="en-US" sz="3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3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55" name="Google Shape;455;g3f3be2ea3b0_0_313"/>
          <p:cNvSpPr/>
          <p:nvPr/>
        </p:nvSpPr>
        <p:spPr>
          <a:xfrm>
            <a:off x="950350" y="2219783"/>
            <a:ext cx="73839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SportIQ Performance Lab: 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Centro de ciência do desporto para testes físicos, biomecânicos e cognitivos.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Telemedicine Platform: 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Medicina desportiva, fisioterapia e reabilitação apoiadas em análise de dados.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Mental &amp; Emotional Health Apps: 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Coaching cognitivo, treino de resiliência e acompanhamento do bem-estar.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Wearables &amp; Smart Monitoring: 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GPS, HRV, sensores de movimento e monitores de sono integrados em tempo real.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Nutrition &amp; Recovery Systems: 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Suplementação inteligente e tecnologias de recuperação personalizadas (Normatec, cryo, etc.).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Data-Driven Fitness Programs: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Planos personalizados para atletas amadores e semiprofissionais.</a:t>
            </a: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56" name="Google Shape;456;g3f3be2ea3b0_0_313"/>
          <p:cNvSpPr/>
          <p:nvPr/>
        </p:nvSpPr>
        <p:spPr>
          <a:xfrm>
            <a:off x="8752700" y="2794525"/>
            <a:ext cx="2827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MONETIZAÇÃO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3f3be2ea3b0_0_313"/>
          <p:cNvSpPr/>
          <p:nvPr/>
        </p:nvSpPr>
        <p:spPr>
          <a:xfrm>
            <a:off x="8752650" y="3308350"/>
            <a:ext cx="2827500" cy="21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75"/>
              <a:buFont typeface="DM Sans"/>
              <a:buNone/>
            </a:pPr>
            <a:r>
              <a:rPr lang="en-US" sz="19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Subscrição e licenciamento B2B a clubes e prestadores de saúde. Parcerias com marcas de wearables e startups de health tech. Comercialização de modelos de desempenho próprios baseados em IA.</a:t>
            </a:r>
            <a:endParaRPr sz="19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58" name="Google Shape;458;g3f3be2ea3b0_0_313"/>
          <p:cNvSpPr/>
          <p:nvPr/>
        </p:nvSpPr>
        <p:spPr>
          <a:xfrm>
            <a:off x="685800" y="1851433"/>
            <a:ext cx="55488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PRINCIPAIS OFERTAS E VENTURES (EXEMPLOS)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459" name="Google Shape;459;g3f3be2ea3b0_0_3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17100" y="1793800"/>
            <a:ext cx="698700" cy="6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g3f3be2ea3b0_0_326"/>
          <p:cNvPicPr preferRelativeResize="0"/>
          <p:nvPr/>
        </p:nvPicPr>
        <p:blipFill rotWithShape="1">
          <a:blip r:embed="rId3">
            <a:alphaModFix/>
          </a:blip>
          <a:srcRect l="15639" r="15646"/>
          <a:stretch/>
        </p:blipFill>
        <p:spPr>
          <a:xfrm>
            <a:off x="7780976" y="1249675"/>
            <a:ext cx="3455898" cy="5029202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66" name="Google Shape;466;g3f3be2ea3b0_0_326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7" name="Google Shape;467;g3f3be2ea3b0_0_326" title="arrow_salmon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7851" y="5004250"/>
            <a:ext cx="836701" cy="1063649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g3f3be2ea3b0_0_326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69" name="Google Shape;469;g3f3be2ea3b0_0_326"/>
          <p:cNvSpPr/>
          <p:nvPr/>
        </p:nvSpPr>
        <p:spPr>
          <a:xfrm>
            <a:off x="685800" y="1158250"/>
            <a:ext cx="63627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Entretenimento Desportivo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70" name="Google Shape;470;g3f3be2ea3b0_0_326"/>
          <p:cNvSpPr/>
          <p:nvPr/>
        </p:nvSpPr>
        <p:spPr>
          <a:xfrm>
            <a:off x="685800" y="2972425"/>
            <a:ext cx="6531600" cy="4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Plataformas de e-sports e gaming, experiências imersivas para adeptos (VR/AR), conteúdos interativos e soluções de streaming, plataformas de fan engagement e de monetização de audiências, fantasy sports e experiências inovadoras de apostas desportivas.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01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</a:t>
            </a: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Este foco setorial aproveita a experiência de todos os parceiros e visa um mercado com elevado potencial de crescimento e de transformação digital, usando dados e tecnologia para potenciar e fazer evoluir atletas, clubes e todos os stakeholders relevantes do ecossistema desportivo, no futebol e não só.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3be2ea3b0_0_336"/>
          <p:cNvSpPr/>
          <p:nvPr/>
        </p:nvSpPr>
        <p:spPr>
          <a:xfrm>
            <a:off x="8598200" y="1249675"/>
            <a:ext cx="3136500" cy="50292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400"/>
              <a:buFont typeface="Barlow Semi Condensed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g3f3be2ea3b0_0_336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78" name="Google Shape;478;g3f3be2ea3b0_0_336"/>
          <p:cNvSpPr/>
          <p:nvPr/>
        </p:nvSpPr>
        <p:spPr>
          <a:xfrm>
            <a:off x="685800" y="2219783"/>
            <a:ext cx="3339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b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endParaRPr sz="1500" b="0" i="0" u="none" strike="noStrike" cap="none">
              <a:solidFill>
                <a:srgbClr val="FF395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9" name="Google Shape;479;g3f3be2ea3b0_0_336"/>
          <p:cNvSpPr/>
          <p:nvPr/>
        </p:nvSpPr>
        <p:spPr>
          <a:xfrm>
            <a:off x="685800" y="1150051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Entretenimento Desportivo</a:t>
            </a:r>
            <a:r>
              <a:rPr lang="en-US" sz="3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3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80" name="Google Shape;480;g3f3be2ea3b0_0_336"/>
          <p:cNvSpPr/>
          <p:nvPr/>
        </p:nvSpPr>
        <p:spPr>
          <a:xfrm>
            <a:off x="950350" y="2219783"/>
            <a:ext cx="7383900" cy="35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SportIQ eSports &amp; Gaming Platform: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Ligas e torneios de futebol virtual potenciados por análise de dados.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VR/AR Experiences: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Simulações imersivas de jogos e ambientes de treino para adeptos.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Fantasy Sports &amp; Predictive Platforms: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Insights potenciados por IA e competições interativas.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Fan Engagement Apps: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Experiências gamificadas, cartas de dados colecionáveis e desafios de treino interativos.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Streaming &amp; Content Production: </a:t>
            </a:r>
            <a:b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Storytelling, data storytelling e documentários sobre o desempenho de atletas.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NFTs &amp; Digital Assets: </a:t>
            </a:r>
            <a:br>
              <a:rPr lang="en-US" sz="15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Tokenização do desempenho dos atletas e dos melhores momentos da academia.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444444"/>
              </a:buClr>
              <a:buSzPts val="1300"/>
              <a:buFont typeface="DM Sans"/>
              <a:buNone/>
            </a:pPr>
            <a:endParaRPr sz="1500" b="1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1" name="Google Shape;481;g3f3be2ea3b0_0_336"/>
          <p:cNvSpPr/>
          <p:nvPr/>
        </p:nvSpPr>
        <p:spPr>
          <a:xfrm>
            <a:off x="8752700" y="2794525"/>
            <a:ext cx="2827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900"/>
              <a:buFont typeface="Barlow Semi Condensed"/>
              <a:buNone/>
            </a:pPr>
            <a:r>
              <a:rPr lang="en-US" sz="2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MONETIZAÇÃO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g3f3be2ea3b0_0_336"/>
          <p:cNvSpPr/>
          <p:nvPr/>
        </p:nvSpPr>
        <p:spPr>
          <a:xfrm>
            <a:off x="8752700" y="3308350"/>
            <a:ext cx="2827500" cy="21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75"/>
              <a:buFont typeface="DM Sans"/>
              <a:buNone/>
            </a:pPr>
            <a:r>
              <a:rPr lang="en-US" sz="19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Patrocínios, monetização de audiências digitais e parcerias com marcas. Licenciamento de conteúdos e de IP de entretenimento. Integração com ecossistemas de gaming e metaverso.</a:t>
            </a:r>
            <a:endParaRPr sz="19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975"/>
              <a:buFont typeface="DM Sans"/>
              <a:buNone/>
            </a:pPr>
            <a:endParaRPr sz="19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83" name="Google Shape;483;g3f3be2ea3b0_0_336"/>
          <p:cNvSpPr/>
          <p:nvPr/>
        </p:nvSpPr>
        <p:spPr>
          <a:xfrm>
            <a:off x="685800" y="1851433"/>
            <a:ext cx="55488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PRINCIPAIS OFERTAS E VENTURES (EXEMPLOS)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484" name="Google Shape;484;g3f3be2ea3b0_0_33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17100" y="1793800"/>
            <a:ext cx="698700" cy="6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3be2ea3b0_0_349"/>
          <p:cNvSpPr/>
          <p:nvPr/>
        </p:nvSpPr>
        <p:spPr>
          <a:xfrm>
            <a:off x="457200" y="2711975"/>
            <a:ext cx="3554400" cy="34656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g3f3be2ea3b0_0_349"/>
          <p:cNvSpPr/>
          <p:nvPr/>
        </p:nvSpPr>
        <p:spPr>
          <a:xfrm>
            <a:off x="822239" y="4391950"/>
            <a:ext cx="28392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20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Financia, incuba e acelera startups nas quatro verticais.</a:t>
            </a:r>
            <a:endParaRPr sz="20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492" name="Google Shape;492;g3f3be2ea3b0_0_349"/>
          <p:cNvSpPr/>
          <p:nvPr/>
        </p:nvSpPr>
        <p:spPr>
          <a:xfrm>
            <a:off x="4318639" y="2711975"/>
            <a:ext cx="3554400" cy="34656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3f3be2ea3b0_0_349"/>
          <p:cNvSpPr/>
          <p:nvPr/>
        </p:nvSpPr>
        <p:spPr>
          <a:xfrm>
            <a:off x="8180078" y="2711975"/>
            <a:ext cx="3554400" cy="3465600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2700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g3f3be2ea3b0_0_349"/>
          <p:cNvSpPr/>
          <p:nvPr/>
        </p:nvSpPr>
        <p:spPr>
          <a:xfrm>
            <a:off x="685800" y="2118350"/>
            <a:ext cx="10131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300"/>
              <a:buFont typeface="DM Sans"/>
              <a:buNone/>
            </a:pPr>
            <a:r>
              <a:rPr lang="en-US" sz="15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Todas as verticais estão ligadas através do Sport IQ Corporate Venture Builder (CVB), o motor central que:</a:t>
            </a:r>
            <a:endParaRPr sz="15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5" name="Google Shape;495;g3f3be2ea3b0_0_349"/>
          <p:cNvSpPr/>
          <p:nvPr/>
        </p:nvSpPr>
        <p:spPr>
          <a:xfrm>
            <a:off x="685800" y="1158250"/>
            <a:ext cx="110865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Interligação do Ecossistema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96" name="Google Shape;496;g3f3be2ea3b0_0_349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ÁREAS DE ATIVIDADE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497" name="Google Shape;497;g3f3be2ea3b0_0_349"/>
          <p:cNvSpPr/>
          <p:nvPr/>
        </p:nvSpPr>
        <p:spPr>
          <a:xfrm>
            <a:off x="4682799" y="4391950"/>
            <a:ext cx="28392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20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Garante aprendizagem cruzada entre desporto, tecnologia, saúde e educação.</a:t>
            </a:r>
            <a:endParaRPr sz="20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498" name="Google Shape;498;g3f3be2ea3b0_0_349"/>
          <p:cNvSpPr/>
          <p:nvPr/>
        </p:nvSpPr>
        <p:spPr>
          <a:xfrm>
            <a:off x="8435853" y="4391950"/>
            <a:ext cx="30243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DM Sans"/>
              <a:buNone/>
            </a:pPr>
            <a:r>
              <a:rPr lang="en-US" sz="2000" b="0" i="0" u="none" strike="noStrike" cap="none">
                <a:solidFill>
                  <a:srgbClr val="11111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Gera múltiplas fontes de receita: licenciamento de tecnologia, monetização de dados, exits de startups e subscrições de serviços.</a:t>
            </a:r>
            <a:endParaRPr sz="2000" b="0" i="0" u="none" strike="noStrike" cap="none">
              <a:solidFill>
                <a:srgbClr val="11111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pic>
        <p:nvPicPr>
          <p:cNvPr id="499" name="Google Shape;499;g3f3be2ea3b0_0_34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8388" y="3220589"/>
            <a:ext cx="892013" cy="892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g3f3be2ea3b0_0_34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35720" y="3258899"/>
            <a:ext cx="815412" cy="81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3f3be2ea3b0_0_34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06443" y="3282708"/>
            <a:ext cx="701660" cy="70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"/>
          <p:cNvSpPr/>
          <p:nvPr/>
        </p:nvSpPr>
        <p:spPr>
          <a:xfrm rot="-5400000">
            <a:off x="-548670" y="3200430"/>
            <a:ext cx="2743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55555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CAPÍTULO · 01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"/>
          <p:cNvSpPr/>
          <p:nvPr/>
        </p:nvSpPr>
        <p:spPr>
          <a:xfrm>
            <a:off x="457200" y="914400"/>
            <a:ext cx="73152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48000"/>
              <a:buFont typeface="Barlow Semi Condensed"/>
              <a:buNone/>
            </a:pPr>
            <a:r>
              <a:rPr lang="en-US" sz="48000" b="1" i="0" u="none" strike="noStrike" cap="none">
                <a:solidFill>
                  <a:srgbClr val="E3E3E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endParaRPr sz="48000" b="0" i="0" u="none" strike="noStrike" cap="none">
              <a:solidFill>
                <a:srgbClr val="E3E3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"/>
          <p:cNvSpPr/>
          <p:nvPr/>
        </p:nvSpPr>
        <p:spPr>
          <a:xfrm>
            <a:off x="6094000" y="2788960"/>
            <a:ext cx="41148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 </a:t>
            </a:r>
            <a:r>
              <a:rPr lang="en-US" sz="6400" b="1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</a:t>
            </a: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rojeto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6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</a:t>
            </a:r>
            <a:r>
              <a:rPr lang="en-US" sz="64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f59c54a1b0_1_582"/>
          <p:cNvSpPr/>
          <p:nvPr/>
        </p:nvSpPr>
        <p:spPr>
          <a:xfrm>
            <a:off x="6079829" y="2578340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3f59c54a1b0_1_582"/>
          <p:cNvSpPr/>
          <p:nvPr/>
        </p:nvSpPr>
        <p:spPr>
          <a:xfrm>
            <a:off x="3698579" y="2978367"/>
            <a:ext cx="4781400" cy="189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3f59c54a1b0_1_582"/>
          <p:cNvSpPr/>
          <p:nvPr/>
        </p:nvSpPr>
        <p:spPr>
          <a:xfrm>
            <a:off x="3698579" y="2987928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g3f59c54a1b0_1_582"/>
          <p:cNvSpPr/>
          <p:nvPr/>
        </p:nvSpPr>
        <p:spPr>
          <a:xfrm>
            <a:off x="3698579" y="4007090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g3f59c54a1b0_1_582"/>
          <p:cNvSpPr/>
          <p:nvPr/>
        </p:nvSpPr>
        <p:spPr>
          <a:xfrm>
            <a:off x="2507954" y="4407117"/>
            <a:ext cx="2400300" cy="189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3f59c54a1b0_1_582"/>
          <p:cNvSpPr/>
          <p:nvPr/>
        </p:nvSpPr>
        <p:spPr>
          <a:xfrm>
            <a:off x="2507954" y="4416677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3f59c54a1b0_1_582"/>
          <p:cNvSpPr/>
          <p:nvPr/>
        </p:nvSpPr>
        <p:spPr>
          <a:xfrm>
            <a:off x="4889204" y="4416677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g3f59c54a1b0_1_582"/>
          <p:cNvSpPr/>
          <p:nvPr/>
        </p:nvSpPr>
        <p:spPr>
          <a:xfrm>
            <a:off x="8461079" y="4007090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g3f59c54a1b0_1_582"/>
          <p:cNvSpPr/>
          <p:nvPr/>
        </p:nvSpPr>
        <p:spPr>
          <a:xfrm>
            <a:off x="7270454" y="4407117"/>
            <a:ext cx="2400300" cy="189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3f59c54a1b0_1_582"/>
          <p:cNvSpPr/>
          <p:nvPr/>
        </p:nvSpPr>
        <p:spPr>
          <a:xfrm>
            <a:off x="7270454" y="4416677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3f59c54a1b0_1_582"/>
          <p:cNvSpPr/>
          <p:nvPr/>
        </p:nvSpPr>
        <p:spPr>
          <a:xfrm>
            <a:off x="9651704" y="4416677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g3f59c54a1b0_1_582"/>
          <p:cNvSpPr/>
          <p:nvPr/>
        </p:nvSpPr>
        <p:spPr>
          <a:xfrm>
            <a:off x="2507954" y="5435840"/>
            <a:ext cx="18900" cy="819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3f59c54a1b0_1_582"/>
          <p:cNvSpPr/>
          <p:nvPr/>
        </p:nvSpPr>
        <p:spPr>
          <a:xfrm>
            <a:off x="4889204" y="5435840"/>
            <a:ext cx="18900" cy="819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g3f59c54a1b0_1_582"/>
          <p:cNvSpPr/>
          <p:nvPr/>
        </p:nvSpPr>
        <p:spPr>
          <a:xfrm>
            <a:off x="7270454" y="5435840"/>
            <a:ext cx="18900" cy="819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g3f59c54a1b0_1_582"/>
          <p:cNvSpPr/>
          <p:nvPr/>
        </p:nvSpPr>
        <p:spPr>
          <a:xfrm>
            <a:off x="9651704" y="5435840"/>
            <a:ext cx="18900" cy="819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0" name="Google Shape;530;g3f59c54a1b0_1_582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1" name="Google Shape;531;g3f59c54a1b0_1_582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32" name="Google Shape;532;g3f59c54a1b0_1_582"/>
          <p:cNvSpPr/>
          <p:nvPr/>
        </p:nvSpPr>
        <p:spPr>
          <a:xfrm>
            <a:off x="685800" y="1005850"/>
            <a:ext cx="63627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Estrutura de Dados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533" name="Google Shape;533;g3f59c54a1b0_1_582"/>
          <p:cNvSpPr/>
          <p:nvPr/>
        </p:nvSpPr>
        <p:spPr>
          <a:xfrm>
            <a:off x="8461079" y="2987928"/>
            <a:ext cx="18900" cy="4095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g3f59c54a1b0_1_582"/>
          <p:cNvSpPr/>
          <p:nvPr/>
        </p:nvSpPr>
        <p:spPr>
          <a:xfrm>
            <a:off x="4565348" y="1968765"/>
            <a:ext cx="3061200" cy="622800"/>
          </a:xfrm>
          <a:prstGeom prst="rect">
            <a:avLst/>
          </a:prstGeom>
          <a:solidFill>
            <a:srgbClr val="F6F6F6"/>
          </a:solidFill>
          <a:ln w="38100" cap="flat" cmpd="sng">
            <a:solidFill>
              <a:srgbClr val="FF39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3f59c54a1b0_1_582"/>
          <p:cNvSpPr/>
          <p:nvPr/>
        </p:nvSpPr>
        <p:spPr>
          <a:xfrm>
            <a:off x="5544311" y="2117469"/>
            <a:ext cx="1103400" cy="3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75"/>
              <a:buFont typeface="Barlow Semi Condensed"/>
              <a:buNone/>
            </a:pPr>
            <a:r>
              <a:rPr lang="en-US" sz="18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Instituição</a:t>
            </a:r>
            <a:endParaRPr sz="18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g3f59c54a1b0_1_582"/>
          <p:cNvSpPr/>
          <p:nvPr/>
        </p:nvSpPr>
        <p:spPr>
          <a:xfrm>
            <a:off x="2374629" y="3397515"/>
            <a:ext cx="2680200" cy="622800"/>
          </a:xfrm>
          <a:prstGeom prst="rect">
            <a:avLst/>
          </a:prstGeom>
          <a:solidFill>
            <a:srgbClr val="F6F6F6"/>
          </a:solidFill>
          <a:ln w="19050" cap="flat" cmpd="sng">
            <a:solidFill>
              <a:srgbClr val="FF39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g3f59c54a1b0_1_582"/>
          <p:cNvSpPr/>
          <p:nvPr/>
        </p:nvSpPr>
        <p:spPr>
          <a:xfrm>
            <a:off x="3243325" y="3545430"/>
            <a:ext cx="929400" cy="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25"/>
              <a:buFont typeface="Barlow Semi Condensed"/>
              <a:buNone/>
            </a:pPr>
            <a:r>
              <a:rPr lang="en-US" sz="17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Escola</a:t>
            </a:r>
            <a:endParaRPr sz="172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g3f59c54a1b0_1_582"/>
          <p:cNvSpPr/>
          <p:nvPr/>
        </p:nvSpPr>
        <p:spPr>
          <a:xfrm>
            <a:off x="7137129" y="3397515"/>
            <a:ext cx="2680200" cy="622800"/>
          </a:xfrm>
          <a:prstGeom prst="rect">
            <a:avLst/>
          </a:prstGeom>
          <a:solidFill>
            <a:srgbClr val="F6F6F6"/>
          </a:solidFill>
          <a:ln w="19050" cap="flat" cmpd="sng">
            <a:solidFill>
              <a:srgbClr val="FF39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3f59c54a1b0_1_582"/>
          <p:cNvSpPr/>
          <p:nvPr/>
        </p:nvSpPr>
        <p:spPr>
          <a:xfrm>
            <a:off x="1565015" y="4826265"/>
            <a:ext cx="1918200" cy="6228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1111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g3f59c54a1b0_1_582"/>
          <p:cNvSpPr/>
          <p:nvPr/>
        </p:nvSpPr>
        <p:spPr>
          <a:xfrm>
            <a:off x="2250228" y="4985759"/>
            <a:ext cx="547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75"/>
              <a:buFont typeface="Barlow Semi Condensed"/>
              <a:buNone/>
            </a:pPr>
            <a:r>
              <a:rPr lang="en-US" sz="15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Grupo</a:t>
            </a:r>
            <a:endParaRPr sz="15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3f59c54a1b0_1_582"/>
          <p:cNvSpPr/>
          <p:nvPr/>
        </p:nvSpPr>
        <p:spPr>
          <a:xfrm>
            <a:off x="3946265" y="4826265"/>
            <a:ext cx="1918200" cy="6228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1111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g3f59c54a1b0_1_582"/>
          <p:cNvSpPr/>
          <p:nvPr/>
        </p:nvSpPr>
        <p:spPr>
          <a:xfrm>
            <a:off x="6327515" y="4826265"/>
            <a:ext cx="1918200" cy="6228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1111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g3f59c54a1b0_1_582"/>
          <p:cNvSpPr/>
          <p:nvPr/>
        </p:nvSpPr>
        <p:spPr>
          <a:xfrm>
            <a:off x="8708764" y="4826265"/>
            <a:ext cx="1918200" cy="6228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1111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g3f59c54a1b0_1_582"/>
          <p:cNvSpPr/>
          <p:nvPr/>
        </p:nvSpPr>
        <p:spPr>
          <a:xfrm>
            <a:off x="1565015" y="5807173"/>
            <a:ext cx="1918200" cy="622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D0D0D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g3f59c54a1b0_1_582"/>
          <p:cNvSpPr/>
          <p:nvPr/>
        </p:nvSpPr>
        <p:spPr>
          <a:xfrm>
            <a:off x="2090404" y="5986934"/>
            <a:ext cx="85398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425"/>
              <a:buFont typeface="Barlow Semi Condensed"/>
              <a:buNone/>
            </a:pPr>
            <a:r>
              <a:rPr lang="en-US" sz="14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Atletas</a:t>
            </a:r>
            <a:endParaRPr sz="1425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g3f59c54a1b0_1_582"/>
          <p:cNvSpPr/>
          <p:nvPr/>
        </p:nvSpPr>
        <p:spPr>
          <a:xfrm>
            <a:off x="3946265" y="5807173"/>
            <a:ext cx="1918200" cy="622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D0D0D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3f59c54a1b0_1_582"/>
          <p:cNvSpPr/>
          <p:nvPr/>
        </p:nvSpPr>
        <p:spPr>
          <a:xfrm>
            <a:off x="6327515" y="5807173"/>
            <a:ext cx="1918200" cy="622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D0D0D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3f59c54a1b0_1_582"/>
          <p:cNvSpPr/>
          <p:nvPr/>
        </p:nvSpPr>
        <p:spPr>
          <a:xfrm>
            <a:off x="8708764" y="5807173"/>
            <a:ext cx="1918200" cy="6228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D0D0D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3f59c54a1b0_1_582"/>
          <p:cNvSpPr/>
          <p:nvPr/>
        </p:nvSpPr>
        <p:spPr>
          <a:xfrm>
            <a:off x="8005825" y="3545430"/>
            <a:ext cx="929400" cy="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25"/>
              <a:buFont typeface="Barlow Semi Condensed"/>
              <a:buNone/>
            </a:pPr>
            <a:r>
              <a:rPr lang="en-US" sz="17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Escola</a:t>
            </a:r>
            <a:endParaRPr sz="172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g3f59c54a1b0_1_582"/>
          <p:cNvSpPr/>
          <p:nvPr/>
        </p:nvSpPr>
        <p:spPr>
          <a:xfrm>
            <a:off x="4631478" y="4985759"/>
            <a:ext cx="547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75"/>
              <a:buFont typeface="Barlow Semi Condensed"/>
              <a:buNone/>
            </a:pPr>
            <a:r>
              <a:rPr lang="en-US" sz="15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Grupo</a:t>
            </a:r>
            <a:endParaRPr sz="15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3f59c54a1b0_1_582"/>
          <p:cNvSpPr/>
          <p:nvPr/>
        </p:nvSpPr>
        <p:spPr>
          <a:xfrm>
            <a:off x="7012728" y="4985759"/>
            <a:ext cx="547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75"/>
              <a:buFont typeface="Barlow Semi Condensed"/>
              <a:buNone/>
            </a:pPr>
            <a:r>
              <a:rPr lang="en-US" sz="15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Grupo</a:t>
            </a:r>
            <a:endParaRPr sz="15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g3f59c54a1b0_1_582"/>
          <p:cNvSpPr/>
          <p:nvPr/>
        </p:nvSpPr>
        <p:spPr>
          <a:xfrm>
            <a:off x="9387253" y="4985759"/>
            <a:ext cx="5478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75"/>
              <a:buFont typeface="Barlow Semi Condensed"/>
              <a:buNone/>
            </a:pPr>
            <a:r>
              <a:rPr lang="en-US" sz="157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Grupo</a:t>
            </a:r>
            <a:endParaRPr sz="15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g3f59c54a1b0_1_582"/>
          <p:cNvSpPr/>
          <p:nvPr/>
        </p:nvSpPr>
        <p:spPr>
          <a:xfrm>
            <a:off x="4471664" y="5987683"/>
            <a:ext cx="85398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425"/>
              <a:buFont typeface="Barlow Semi Condensed"/>
              <a:buNone/>
            </a:pPr>
            <a:r>
              <a:rPr lang="en-US" sz="14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Atletas</a:t>
            </a:r>
            <a:endParaRPr sz="1425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g3f59c54a1b0_1_582"/>
          <p:cNvSpPr/>
          <p:nvPr/>
        </p:nvSpPr>
        <p:spPr>
          <a:xfrm>
            <a:off x="6843464" y="5998340"/>
            <a:ext cx="85398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425"/>
              <a:buFont typeface="Barlow Semi Condensed"/>
              <a:buNone/>
            </a:pPr>
            <a:r>
              <a:rPr lang="en-US" sz="14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Atletas</a:t>
            </a:r>
            <a:endParaRPr sz="1425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g3f59c54a1b0_1_582"/>
          <p:cNvSpPr/>
          <p:nvPr/>
        </p:nvSpPr>
        <p:spPr>
          <a:xfrm>
            <a:off x="9224714" y="5998340"/>
            <a:ext cx="85398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CFCF"/>
              </a:buClr>
              <a:buSzPts val="1425"/>
              <a:buFont typeface="Barlow Semi Condensed"/>
              <a:buNone/>
            </a:pPr>
            <a:r>
              <a:rPr lang="en-US" sz="142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Atletas</a:t>
            </a:r>
            <a:endParaRPr sz="1425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CEE3CA-1EA3-D947-24B0-50526C46F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957;g3f59c54a1b0_1_94">
            <a:extLst>
              <a:ext uri="{FF2B5EF4-FFF2-40B4-BE49-F238E27FC236}">
                <a16:creationId xmlns:a16="http://schemas.microsoft.com/office/drawing/2014/main" id="{6440C182-7D0F-80AF-8000-3E9ED30A55B3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958;g3f59c54a1b0_1_94">
              <a:extLst>
                <a:ext uri="{FF2B5EF4-FFF2-40B4-BE49-F238E27FC236}">
                  <a16:creationId xmlns:a16="http://schemas.microsoft.com/office/drawing/2014/main" id="{50741CC6-0067-9B64-3389-13F8930C376A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959;g3f59c54a1b0_1_94">
              <a:extLst>
                <a:ext uri="{FF2B5EF4-FFF2-40B4-BE49-F238E27FC236}">
                  <a16:creationId xmlns:a16="http://schemas.microsoft.com/office/drawing/2014/main" id="{D457D6EE-707A-BB2F-7C9D-D1695C0A608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EA74F4-DB47-3DF5-6133-22AE5438D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965;g3f59c54a1b0_1_101">
            <a:extLst>
              <a:ext uri="{FF2B5EF4-FFF2-40B4-BE49-F238E27FC236}">
                <a16:creationId xmlns:a16="http://schemas.microsoft.com/office/drawing/2014/main" id="{11784C79-39F1-08E5-0E08-B22C66FDC982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966;g3f59c54a1b0_1_101">
              <a:extLst>
                <a:ext uri="{FF2B5EF4-FFF2-40B4-BE49-F238E27FC236}">
                  <a16:creationId xmlns:a16="http://schemas.microsoft.com/office/drawing/2014/main" id="{E372EF1F-4452-F91A-13CB-26ADD1FEF6FF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967;g3f59c54a1b0_1_101">
              <a:extLst>
                <a:ext uri="{FF2B5EF4-FFF2-40B4-BE49-F238E27FC236}">
                  <a16:creationId xmlns:a16="http://schemas.microsoft.com/office/drawing/2014/main" id="{C63D5D7D-A0A1-55A5-6788-EB6E1DE0305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7D5375-7A21-E3D0-B711-7D0336EE4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973;g3f59c54a1b0_1_108">
            <a:extLst>
              <a:ext uri="{FF2B5EF4-FFF2-40B4-BE49-F238E27FC236}">
                <a16:creationId xmlns:a16="http://schemas.microsoft.com/office/drawing/2014/main" id="{F6341CF8-C009-C3E5-D531-E62F61B0184B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974;g3f59c54a1b0_1_108">
              <a:extLst>
                <a:ext uri="{FF2B5EF4-FFF2-40B4-BE49-F238E27FC236}">
                  <a16:creationId xmlns:a16="http://schemas.microsoft.com/office/drawing/2014/main" id="{53ED5F9F-C4F9-D7DA-6C55-F4C8AA510117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975;g3f59c54a1b0_1_108">
              <a:extLst>
                <a:ext uri="{FF2B5EF4-FFF2-40B4-BE49-F238E27FC236}">
                  <a16:creationId xmlns:a16="http://schemas.microsoft.com/office/drawing/2014/main" id="{7265ECA7-CC4A-6B47-FEBC-CAA6337AA1A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9C976E-6488-8060-7380-7FD5EB32F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981;g3f59c54a1b0_1_115">
            <a:extLst>
              <a:ext uri="{FF2B5EF4-FFF2-40B4-BE49-F238E27FC236}">
                <a16:creationId xmlns:a16="http://schemas.microsoft.com/office/drawing/2014/main" id="{B8FC2262-615A-B1B8-9FC8-518EA6C26555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982;g3f59c54a1b0_1_115">
              <a:extLst>
                <a:ext uri="{FF2B5EF4-FFF2-40B4-BE49-F238E27FC236}">
                  <a16:creationId xmlns:a16="http://schemas.microsoft.com/office/drawing/2014/main" id="{3193D516-3860-A2AF-F8F6-1B86285AE80B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983;g3f59c54a1b0_1_115">
              <a:extLst>
                <a:ext uri="{FF2B5EF4-FFF2-40B4-BE49-F238E27FC236}">
                  <a16:creationId xmlns:a16="http://schemas.microsoft.com/office/drawing/2014/main" id="{2AA8BA45-42EB-800B-4067-5D2096EC3B1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CBBE-F816-12A5-6FF1-56C542300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989;g3f59c54a1b0_1_122">
            <a:extLst>
              <a:ext uri="{FF2B5EF4-FFF2-40B4-BE49-F238E27FC236}">
                <a16:creationId xmlns:a16="http://schemas.microsoft.com/office/drawing/2014/main" id="{0A044B6C-FCB3-D207-12BE-8DF913A8AC0A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990;g3f59c54a1b0_1_122">
              <a:extLst>
                <a:ext uri="{FF2B5EF4-FFF2-40B4-BE49-F238E27FC236}">
                  <a16:creationId xmlns:a16="http://schemas.microsoft.com/office/drawing/2014/main" id="{68BC3AAA-8D62-3280-8661-BEE26B73778E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991;g3f59c54a1b0_1_122">
              <a:extLst>
                <a:ext uri="{FF2B5EF4-FFF2-40B4-BE49-F238E27FC236}">
                  <a16:creationId xmlns:a16="http://schemas.microsoft.com/office/drawing/2014/main" id="{02BB263B-4B28-DC02-E9CF-024CAC8F8D5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5F8473-F1D9-2D6A-F1EA-B9E6FB6B2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997;g3f59c54a1b0_1_129">
            <a:extLst>
              <a:ext uri="{FF2B5EF4-FFF2-40B4-BE49-F238E27FC236}">
                <a16:creationId xmlns:a16="http://schemas.microsoft.com/office/drawing/2014/main" id="{40129FA2-D8AE-4042-52B8-413101DA8BB1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998;g3f59c54a1b0_1_129">
              <a:extLst>
                <a:ext uri="{FF2B5EF4-FFF2-40B4-BE49-F238E27FC236}">
                  <a16:creationId xmlns:a16="http://schemas.microsoft.com/office/drawing/2014/main" id="{462C0C04-1FCE-3C23-F787-4FF48BD7F66A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999;g3f59c54a1b0_1_129">
              <a:extLst>
                <a:ext uri="{FF2B5EF4-FFF2-40B4-BE49-F238E27FC236}">
                  <a16:creationId xmlns:a16="http://schemas.microsoft.com/office/drawing/2014/main" id="{C3EA72AF-1737-2265-AE33-E5926C6B9B5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9" name="Google Shape;609;g3f59c54a1b0_1_642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0" name="Google Shape;610;g3f59c54a1b0_1_642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611" name="Google Shape;611;g3f59c54a1b0_1_6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721" y="1711665"/>
            <a:ext cx="4492524" cy="514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g3f59c54a1b0_1_6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944" y="926486"/>
            <a:ext cx="4507766" cy="4507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g3f59c54a1b0_1_642"/>
          <p:cNvPicPr preferRelativeResize="0"/>
          <p:nvPr/>
        </p:nvPicPr>
        <p:blipFill rotWithShape="1">
          <a:blip r:embed="rId5">
            <a:alphaModFix/>
          </a:blip>
          <a:srcRect t="30434" b="30434"/>
          <a:stretch/>
        </p:blipFill>
        <p:spPr>
          <a:xfrm>
            <a:off x="1359100" y="5239150"/>
            <a:ext cx="3810000" cy="111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9" name="Google Shape;619;g3f59c54a1b0_1_661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0" name="Google Shape;620;g3f59c54a1b0_1_661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621" name="Google Shape;621;g3f59c54a1b0_1_6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567" y="385407"/>
            <a:ext cx="5217390" cy="521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g3f59c54a1b0_1_6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3094" y="2841510"/>
            <a:ext cx="13963520" cy="5522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g3f59c54a1b0_1_6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8834" y="5393959"/>
            <a:ext cx="3657600" cy="832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9" name="Google Shape;629;g3f59c54a1b0_1_676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0" name="Google Shape;630;g3f59c54a1b0_1_676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631" name="Google Shape;631;g3f59c54a1b0_1_676" title="SportIQ - data intake light.png"/>
          <p:cNvPicPr preferRelativeResize="0"/>
          <p:nvPr/>
        </p:nvPicPr>
        <p:blipFill rotWithShape="1">
          <a:blip r:embed="rId3">
            <a:alphaModFix/>
          </a:blip>
          <a:srcRect l="2390" t="6762" r="2390" b="6762"/>
          <a:stretch/>
        </p:blipFill>
        <p:spPr>
          <a:xfrm>
            <a:off x="436575" y="1997600"/>
            <a:ext cx="11318851" cy="40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EE3E02-2E6F-CABB-1182-EA0949C55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CC6836C-5ADB-8745-118F-589BD9799269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9819FDB-F0DE-2350-507E-5CE83BC14962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BE09F57-0689-62AB-EEB3-91A0BCA9F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5" name="Google Shape;645;g3f59c54a1b0_1_517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6" name="Google Shape;646;g3f59c54a1b0_1_517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47" name="Google Shape;647;g3f59c54a1b0_1_517"/>
          <p:cNvSpPr/>
          <p:nvPr/>
        </p:nvSpPr>
        <p:spPr>
          <a:xfrm>
            <a:off x="685800" y="1005850"/>
            <a:ext cx="63627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Dados do Atleta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48" name="Google Shape;648;g3f59c54a1b0_1_517"/>
          <p:cNvSpPr/>
          <p:nvPr/>
        </p:nvSpPr>
        <p:spPr>
          <a:xfrm>
            <a:off x="762000" y="2372175"/>
            <a:ext cx="3450900" cy="4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TES: Pontuação de Evolução Técnica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TIS: Pontuação de Inteligência Tática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Carga por sessão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Evolução técnica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Passe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Receção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Drible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Jogo aéreo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Decisão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Dados táticos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Posicionamento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Leitura de jogo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Consistência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KPI de posição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9" name="Google Shape;649;g3f59c54a1b0_1_517"/>
          <p:cNvSpPr/>
          <p:nvPr/>
        </p:nvSpPr>
        <p:spPr>
          <a:xfrm>
            <a:off x="685800" y="1897700"/>
            <a:ext cx="24747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E6E"/>
              </a:buClr>
              <a:buSzPts val="900"/>
              <a:buFont typeface="Barlow Semi Condensed"/>
              <a:buNone/>
            </a:pPr>
            <a:r>
              <a:rPr lang="en-US" sz="19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DESEMPENHO</a:t>
            </a:r>
            <a:endParaRPr sz="19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50" name="Google Shape;650;g3f59c54a1b0_1_517"/>
          <p:cNvSpPr/>
          <p:nvPr/>
        </p:nvSpPr>
        <p:spPr>
          <a:xfrm>
            <a:off x="4746350" y="2372175"/>
            <a:ext cx="4014900" cy="4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DM Sans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RPE – Perceção Subjetiva de Esforço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Dor percebida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Calorias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Lesões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Maturação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Idade biológica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Idade cronológica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Composição corporal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Massa magra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Massa gorda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Peso total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Altura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DM Sans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</a:t>
            </a:r>
            <a:r>
              <a:rPr lang="en-US"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Velocidade de crescimento e PHV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1" name="Google Shape;651;g3f59c54a1b0_1_517"/>
          <p:cNvSpPr/>
          <p:nvPr/>
        </p:nvSpPr>
        <p:spPr>
          <a:xfrm>
            <a:off x="4670150" y="1897700"/>
            <a:ext cx="24747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E6E"/>
              </a:buClr>
              <a:buSzPts val="900"/>
              <a:buFont typeface="Barlow Semi Condensed"/>
              <a:buNone/>
            </a:pPr>
            <a:r>
              <a:rPr lang="en-US" sz="19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FÍSICO</a:t>
            </a:r>
            <a:endParaRPr sz="19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52" name="Google Shape;652;g3f59c54a1b0_1_517"/>
          <p:cNvSpPr/>
          <p:nvPr/>
        </p:nvSpPr>
        <p:spPr>
          <a:xfrm>
            <a:off x="8786700" y="2372175"/>
            <a:ext cx="4014900" cy="4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DM Sans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Índice de bem-estar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Psicológico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Familiar/escolar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Fisiológico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Compromisso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Conflito treino-escola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Radar psicossocial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Motivação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Confiança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Resiliência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Gestão do stress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Apoio familiar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Alimentação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    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Desempenho escolar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Prontidão fisiológica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Sono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Fadiga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DM Sans"/>
              <a:buNone/>
            </a:pPr>
            <a:r>
              <a:rPr lang="en-US" sz="1200" b="0" i="0" u="none" strike="noStrike" cap="none">
                <a:solidFill>
                  <a:srgbClr val="FF395F"/>
                </a:solidFill>
                <a:latin typeface="DM Sans"/>
                <a:ea typeface="DM Sans"/>
                <a:cs typeface="DM Sans"/>
                <a:sym typeface="DM Sans"/>
              </a:rPr>
              <a:t>●  </a:t>
            </a:r>
            <a:r>
              <a:rPr lang="en-US" sz="15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HRV</a:t>
            </a:r>
            <a:endParaRPr sz="1500" b="0" i="0" u="none" strike="noStrike" cap="non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3" name="Google Shape;653;g3f59c54a1b0_1_517"/>
          <p:cNvSpPr/>
          <p:nvPr/>
        </p:nvSpPr>
        <p:spPr>
          <a:xfrm>
            <a:off x="8710500" y="1897700"/>
            <a:ext cx="24747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E6E"/>
              </a:buClr>
              <a:buSzPts val="900"/>
              <a:buFont typeface="Barlow Semi Condensed"/>
              <a:buNone/>
            </a:pPr>
            <a:r>
              <a:rPr lang="en-US" sz="19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BEM-ESTAR</a:t>
            </a:r>
            <a:endParaRPr sz="19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0A8C097-5989-9BE6-D8DD-0DC512B03B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5" y="0"/>
            <a:ext cx="1393658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5D0AEE3-DC2F-93BE-0661-5B0F1457F6B0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2311268-3E29-0C13-4AA9-69A8AA22172D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33F15D-5371-13B5-CF36-46FFC3918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454737-8BED-57CA-855E-AD758C0DA3D6}"/>
              </a:ext>
            </a:extLst>
          </p:cNvPr>
          <p:cNvGrpSpPr/>
          <p:nvPr/>
        </p:nvGrpSpPr>
        <p:grpSpPr>
          <a:xfrm>
            <a:off x="1364905" y="0"/>
            <a:ext cx="10902747" cy="13389606"/>
            <a:chOff x="1395932" y="0"/>
            <a:chExt cx="10902747" cy="1338960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FD3D4D6-6C14-4B90-40A4-8741555BDE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95932" y="0"/>
              <a:ext cx="10902747" cy="13389606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7B22F4D-1FC8-398F-44B8-9D5973EFDCCA}"/>
                </a:ext>
              </a:extLst>
            </p:cNvPr>
            <p:cNvGrpSpPr/>
            <p:nvPr/>
          </p:nvGrpSpPr>
          <p:grpSpPr>
            <a:xfrm>
              <a:off x="11783302" y="12841323"/>
              <a:ext cx="319773" cy="212420"/>
              <a:chOff x="11700778" y="6494967"/>
              <a:chExt cx="319773" cy="21242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3E72EF4-F6C7-A6D6-628A-0B83D46F0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12696" y="6494967"/>
                <a:ext cx="207855" cy="208539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26B1C86-D2BF-E71E-1228-46F59E1923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00778" y="6494967"/>
                <a:ext cx="211724" cy="21242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7 2.59259E-6 L -4.16667E-7 -0.94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5BFA35F-5961-D29A-E1F7-7CF97917D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5" y="0"/>
            <a:ext cx="1393658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1DB2FEA-CC33-17F5-E219-8D89798CEA55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6A6E6BD-BC34-2859-2B4A-51311A75308E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B8B09D-C4CB-BA28-86B4-B36A5BABA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1D0006-F536-CD18-684D-2361B8968304}"/>
              </a:ext>
            </a:extLst>
          </p:cNvPr>
          <p:cNvGrpSpPr/>
          <p:nvPr/>
        </p:nvGrpSpPr>
        <p:grpSpPr>
          <a:xfrm>
            <a:off x="1364905" y="0"/>
            <a:ext cx="10796067" cy="10675943"/>
            <a:chOff x="1395933" y="-1"/>
            <a:chExt cx="10796067" cy="1067594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D95F462-D279-DC62-F350-4BF305234E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95933" y="-1"/>
              <a:ext cx="10796067" cy="10675943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C29D61-A7D1-7182-D8E9-8A20DE8DCC70}"/>
                </a:ext>
              </a:extLst>
            </p:cNvPr>
            <p:cNvGrpSpPr/>
            <p:nvPr/>
          </p:nvGrpSpPr>
          <p:grpSpPr>
            <a:xfrm>
              <a:off x="11686490" y="10266878"/>
              <a:ext cx="319773" cy="212420"/>
              <a:chOff x="11700778" y="6494967"/>
              <a:chExt cx="319773" cy="21242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D0033EF-3DD1-DFD3-B52A-F28AB015B6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12696" y="6494967"/>
                <a:ext cx="207855" cy="208539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DC18B70-F7DD-A174-CE55-06454C373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00778" y="6494967"/>
                <a:ext cx="211724" cy="21242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-7.40741E-7 L 3.33333E-6 -0.541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1CF697-EEDD-4CCF-FCF0-6F3E54DCF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oogle Shape;1081;g3f59c54a1b0_1_193">
            <a:extLst>
              <a:ext uri="{FF2B5EF4-FFF2-40B4-BE49-F238E27FC236}">
                <a16:creationId xmlns:a16="http://schemas.microsoft.com/office/drawing/2014/main" id="{E5593C94-D46F-7122-61BE-5890F28AF5DD}"/>
              </a:ext>
            </a:extLst>
          </p:cNvPr>
          <p:cNvGrpSpPr/>
          <p:nvPr/>
        </p:nvGrpSpPr>
        <p:grpSpPr>
          <a:xfrm>
            <a:off x="336099" y="250031"/>
            <a:ext cx="695100" cy="516600"/>
            <a:chOff x="336099" y="250031"/>
            <a:chExt cx="695100" cy="516600"/>
          </a:xfrm>
        </p:grpSpPr>
        <p:sp>
          <p:nvSpPr>
            <p:cNvPr id="4" name="Google Shape;1082;g3f59c54a1b0_1_193">
              <a:extLst>
                <a:ext uri="{FF2B5EF4-FFF2-40B4-BE49-F238E27FC236}">
                  <a16:creationId xmlns:a16="http://schemas.microsoft.com/office/drawing/2014/main" id="{B403F808-A53F-AACF-022B-90C325FDAF39}"/>
                </a:ext>
              </a:extLst>
            </p:cNvPr>
            <p:cNvSpPr/>
            <p:nvPr/>
          </p:nvSpPr>
          <p:spPr>
            <a:xfrm>
              <a:off x="336099" y="250031"/>
              <a:ext cx="695100" cy="516600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1083;g3f59c54a1b0_1_193">
              <a:extLst>
                <a:ext uri="{FF2B5EF4-FFF2-40B4-BE49-F238E27FC236}">
                  <a16:creationId xmlns:a16="http://schemas.microsoft.com/office/drawing/2014/main" id="{F477CF30-DD84-32DA-2DBE-56C6F04BBDD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328612"/>
              <a:ext cx="605180" cy="3286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3" name="Google Shape;693;g3f59c54a1b0_1_390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4" name="Google Shape;694;g3f59c54a1b0_1_39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95" name="Google Shape;695;g3f59c54a1b0_1_390"/>
          <p:cNvSpPr/>
          <p:nvPr/>
        </p:nvSpPr>
        <p:spPr>
          <a:xfrm>
            <a:off x="685800" y="1310650"/>
            <a:ext cx="69036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Conheça o Eddi e a Hannah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696" name="Google Shape;696;g3f59c54a1b0_1_390"/>
          <p:cNvSpPr/>
          <p:nvPr/>
        </p:nvSpPr>
        <p:spPr>
          <a:xfrm>
            <a:off x="685800" y="2748150"/>
            <a:ext cx="5523600" cy="4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São os </a:t>
            </a:r>
            <a:r>
              <a:rPr lang="en-US" sz="3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companheiros de IA </a:t>
            </a: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dentro da </a:t>
            </a:r>
            <a:r>
              <a:rPr lang="en-US" sz="3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app Sport IQ.</a:t>
            </a:r>
            <a:endParaRPr sz="3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Dois coaches de IA conversacional disponíveis 24/7, que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transformam dados de desempenho em orientação simples</a:t>
            </a:r>
            <a:r>
              <a:rPr lang="en-US" sz="24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 humana para atletas</a:t>
            </a:r>
            <a:r>
              <a:rPr lang="en-US" sz="2400" b="0" i="0" u="none" strike="noStrike" cap="none">
                <a:solidFill>
                  <a:srgbClr val="33333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</a:t>
            </a:r>
            <a:r>
              <a:rPr lang="en-US" sz="2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treinadores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famílias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no momento exato em que precisam.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697" name="Google Shape;697;g3f59c54a1b0_1_390" title="Asset 1@4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7125" y="406625"/>
            <a:ext cx="4668951" cy="630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3" name="Google Shape;703;g3f59c54a1b0_1_508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04" name="Google Shape;704;g3f59c54a1b0_1_508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05" name="Google Shape;705;g3f59c54a1b0_1_508"/>
          <p:cNvSpPr/>
          <p:nvPr/>
        </p:nvSpPr>
        <p:spPr>
          <a:xfrm>
            <a:off x="685800" y="2748150"/>
            <a:ext cx="5002500" cy="4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Acedem a todos os dados relevantes em tempo real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, tanto individuais como de grupos/equipas.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Clr>
                <a:srgbClr val="333333"/>
              </a:buClr>
              <a:buSzPts val="2175"/>
              <a:buFont typeface="Barlow Semi Condensed"/>
              <a:buNone/>
            </a:pP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Dão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conselhos personalizados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adequados à sua área de especialidade: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condição física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/ </a:t>
            </a:r>
            <a:r>
              <a:rPr lang="en-US" sz="24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alimentação e bem-estar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706" name="Google Shape;706;g3f59c54a1b0_1_508" title="Asset 1@4x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7125" y="406625"/>
            <a:ext cx="4668951" cy="6303201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g3f59c54a1b0_1_508"/>
          <p:cNvSpPr/>
          <p:nvPr/>
        </p:nvSpPr>
        <p:spPr>
          <a:xfrm>
            <a:off x="685800" y="1310650"/>
            <a:ext cx="69036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Conheça o Eddi e a Hannah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3" name="Google Shape;713;g3f59c54a1b0_1_399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4" name="Google Shape;714;g3f59c54a1b0_1_399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15" name="Google Shape;715;g3f59c54a1b0_1_399"/>
          <p:cNvSpPr/>
          <p:nvPr/>
        </p:nvSpPr>
        <p:spPr>
          <a:xfrm>
            <a:off x="6870750" y="2661425"/>
            <a:ext cx="4416600" cy="31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Não são só dados. </a:t>
            </a:r>
            <a:b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3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É uma conversa</a:t>
            </a:r>
            <a:r>
              <a:rPr lang="en-US" sz="30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30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 Eddi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 a </a:t>
            </a:r>
            <a:r>
              <a:rPr lang="en-US" sz="24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Hannah</a:t>
            </a:r>
            <a:r>
              <a:rPr lang="en-US" sz="24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tornam a inteligência de desempenho humana, acessível e sempre à mão.</a:t>
            </a:r>
            <a:endParaRPr sz="24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716" name="Google Shape;716;g3f59c54a1b0_1_399" title="chat-conversati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2074" y="956698"/>
            <a:ext cx="2846178" cy="5117420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17" name="Google Shape;717;g3f59c54a1b0_1_399" title="chat-intr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7925" y="1610591"/>
            <a:ext cx="2846180" cy="5117445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3" name="Google Shape;723;g3f59c54a1b0_1_408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4" name="Google Shape;724;g3f59c54a1b0_1_408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725" name="Google Shape;725;g3f59c54a1b0_1_408" title="Asset 2@4x.png"/>
          <p:cNvPicPr preferRelativeResize="0"/>
          <p:nvPr/>
        </p:nvPicPr>
        <p:blipFill rotWithShape="1">
          <a:blip r:embed="rId3">
            <a:alphaModFix/>
          </a:blip>
          <a:srcRect b="53146"/>
          <a:stretch/>
        </p:blipFill>
        <p:spPr>
          <a:xfrm>
            <a:off x="7255675" y="1276870"/>
            <a:ext cx="4327275" cy="5581123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g3f59c54a1b0_1_408"/>
          <p:cNvSpPr/>
          <p:nvPr/>
        </p:nvSpPr>
        <p:spPr>
          <a:xfrm>
            <a:off x="1343150" y="3246325"/>
            <a:ext cx="5321700" cy="28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Olá! Sou a Hannah, a tua mentora de saúde e bem-estar.</a:t>
            </a:r>
            <a:endParaRPr sz="25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Foco-me em </a:t>
            </a:r>
            <a:r>
              <a:rPr lang="en-US" sz="25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recuperação, alimentação, sono e prevenção de lesões</a:t>
            </a: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 Pergunta-me como prevenir lesões, criar melhores rotinas de recuperação ou cuidar do corpo e da mente.</a:t>
            </a:r>
            <a:endParaRPr sz="25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27" name="Google Shape;727;g3f59c54a1b0_1_408"/>
          <p:cNvSpPr/>
          <p:nvPr/>
        </p:nvSpPr>
        <p:spPr>
          <a:xfrm>
            <a:off x="1343150" y="1539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HANNAH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28" name="Google Shape;728;g3f59c54a1b0_1_408"/>
          <p:cNvSpPr/>
          <p:nvPr/>
        </p:nvSpPr>
        <p:spPr>
          <a:xfrm>
            <a:off x="1343050" y="2353550"/>
            <a:ext cx="3822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Human and Nutrition Assistant</a:t>
            </a:r>
            <a:endParaRPr sz="21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16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Mentora · Saúde e Bem-estar</a:t>
            </a:r>
            <a:endParaRPr sz="1600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endParaRPr sz="2100" b="0" i="0" u="none" strike="noStrike" cap="none">
              <a:solidFill>
                <a:srgbClr val="111111"/>
              </a:solidFill>
              <a:highlight>
                <a:srgbClr val="E9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9" name="Google Shape;729;g3f59c54a1b0_1_40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975" y="3030236"/>
            <a:ext cx="600050" cy="60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5" name="Google Shape;735;g3f59c54a1b0_1_419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6" name="Google Shape;736;g3f59c54a1b0_1_419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737" name="Google Shape;737;g3f59c54a1b0_1_419" title="Asset 3@4x.png"/>
          <p:cNvPicPr preferRelativeResize="0"/>
          <p:nvPr/>
        </p:nvPicPr>
        <p:blipFill rotWithShape="1">
          <a:blip r:embed="rId3">
            <a:alphaModFix/>
          </a:blip>
          <a:srcRect l="5339" b="54539"/>
          <a:stretch/>
        </p:blipFill>
        <p:spPr>
          <a:xfrm>
            <a:off x="0" y="612550"/>
            <a:ext cx="5943350" cy="6245448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g3f59c54a1b0_1_419"/>
          <p:cNvSpPr/>
          <p:nvPr/>
        </p:nvSpPr>
        <p:spPr>
          <a:xfrm>
            <a:off x="6142700" y="3246325"/>
            <a:ext cx="5882100" cy="28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Olá! Sou o Eddi, o teu coach</a:t>
            </a:r>
            <a:br>
              <a:rPr lang="en-US" sz="2500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 desempenho.</a:t>
            </a:r>
            <a:endParaRPr sz="25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Ajudo-te a planear o </a:t>
            </a:r>
            <a:r>
              <a:rPr lang="en-US" sz="25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treino, a gerir a carga e a tirar o máximo de cada sessão</a:t>
            </a:r>
            <a:r>
              <a:rPr lang="en-US" sz="25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 Pergunta-me como estruturar a semana, o que fazer antes de uma sessão ou como transformar os teus dados no próximo passo.</a:t>
            </a:r>
            <a:endParaRPr sz="25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39" name="Google Shape;739;g3f59c54a1b0_1_419"/>
          <p:cNvSpPr/>
          <p:nvPr/>
        </p:nvSpPr>
        <p:spPr>
          <a:xfrm>
            <a:off x="6142700" y="1539250"/>
            <a:ext cx="6660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EDDI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740" name="Google Shape;740;g3f59c54a1b0_1_419"/>
          <p:cNvSpPr/>
          <p:nvPr/>
        </p:nvSpPr>
        <p:spPr>
          <a:xfrm>
            <a:off x="6142600" y="2353550"/>
            <a:ext cx="38229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Edge Digital Intelligence</a:t>
            </a:r>
            <a:endParaRPr sz="1600" b="0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96842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200"/>
              <a:buFont typeface="Barlow Semi Condensed"/>
              <a:buNone/>
            </a:pPr>
            <a:r>
              <a:rPr lang="en-US" sz="1600" b="0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Coach · Desempenho e Treino</a:t>
            </a:r>
            <a:endParaRPr sz="1600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1" name="Google Shape;741;g3f59c54a1b0_1_4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11098387" y="2882661"/>
            <a:ext cx="600050" cy="60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B0E8B-EEAC-A30E-BD2D-20B089BA7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pt-P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6C618B-5CA3-B0CD-A6E1-88A251B7F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902D03-E55D-106B-D787-D99F80F0F8CD}"/>
              </a:ext>
            </a:extLst>
          </p:cNvPr>
          <p:cNvSpPr/>
          <p:nvPr/>
        </p:nvSpPr>
        <p:spPr>
          <a:xfrm>
            <a:off x="11544301" y="6419850"/>
            <a:ext cx="588168" cy="34051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8AAFC7-FC02-AAE5-E55C-074F3F182102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3C6BD6-B1ED-BA1B-D31F-40927C30DD88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EFB4335-B376-B0EB-85A7-3ACA52B7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5D8D0C-B1C7-8913-238F-5A4B956B4F99}"/>
              </a:ext>
            </a:extLst>
          </p:cNvPr>
          <p:cNvSpPr/>
          <p:nvPr/>
        </p:nvSpPr>
        <p:spPr>
          <a:xfrm>
            <a:off x="0" y="-2818"/>
            <a:ext cx="12192000" cy="6858000"/>
          </a:xfrm>
          <a:custGeom>
            <a:avLst/>
            <a:gdLst>
              <a:gd name="csX0" fmla="*/ 11544301 w 12192000"/>
              <a:gd name="csY0" fmla="*/ 6422668 h 6858000"/>
              <a:gd name="csX1" fmla="*/ 11544301 w 12192000"/>
              <a:gd name="csY1" fmla="*/ 6763187 h 6858000"/>
              <a:gd name="csX2" fmla="*/ 12132469 w 12192000"/>
              <a:gd name="csY2" fmla="*/ 6763187 h 6858000"/>
              <a:gd name="csX3" fmla="*/ 12132469 w 12192000"/>
              <a:gd name="csY3" fmla="*/ 6422668 h 6858000"/>
              <a:gd name="csX4" fmla="*/ 0 w 12192000"/>
              <a:gd name="csY4" fmla="*/ 0 h 6858000"/>
              <a:gd name="csX5" fmla="*/ 12192000 w 12192000"/>
              <a:gd name="csY5" fmla="*/ 0 h 6858000"/>
              <a:gd name="csX6" fmla="*/ 12192000 w 12192000"/>
              <a:gd name="csY6" fmla="*/ 6858000 h 6858000"/>
              <a:gd name="csX7" fmla="*/ 0 w 12192000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58000">
                <a:moveTo>
                  <a:pt x="11544301" y="6422668"/>
                </a:moveTo>
                <a:lnTo>
                  <a:pt x="11544301" y="6763187"/>
                </a:lnTo>
                <a:lnTo>
                  <a:pt x="12132469" y="6763187"/>
                </a:lnTo>
                <a:lnTo>
                  <a:pt x="12132469" y="642266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425B23D-9A2A-A7DF-CC73-C999E57D8F78}"/>
              </a:ext>
            </a:extLst>
          </p:cNvPr>
          <p:cNvGrpSpPr/>
          <p:nvPr/>
        </p:nvGrpSpPr>
        <p:grpSpPr>
          <a:xfrm>
            <a:off x="11700778" y="6494967"/>
            <a:ext cx="319773" cy="212420"/>
            <a:chOff x="11700778" y="6494967"/>
            <a:chExt cx="319773" cy="2124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097CC48-0049-60EF-589B-FFD32A8EF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2696" y="6494967"/>
              <a:ext cx="207855" cy="20853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BDA8343-B7DB-9D6D-E5D6-240AED639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00778" y="6494967"/>
              <a:ext cx="211724" cy="2124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D75971-BA80-CED8-C661-00265F018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532660E-C936-0ACF-D7BB-966D2E0A3B1A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0D6BF57-374E-A1F2-D4C3-2B3D1017197B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806AC2-6D39-F865-A826-253D6180A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A175350-20BD-101F-B820-43239920760B}"/>
              </a:ext>
            </a:extLst>
          </p:cNvPr>
          <p:cNvSpPr/>
          <p:nvPr/>
        </p:nvSpPr>
        <p:spPr>
          <a:xfrm>
            <a:off x="0" y="0"/>
            <a:ext cx="10098157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FF0B5A-AD33-CB4A-3150-483FC10949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03" y="2407444"/>
            <a:ext cx="479434" cy="4810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E29257-CA1F-414C-3FB1-60CFDBE176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195" y="2407444"/>
            <a:ext cx="479434" cy="48101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D0A8EC-59F6-93CF-C877-A58E88091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0BD89BB-49E0-4BC9-E489-25F1AF024CCF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AB0510-7DD1-0815-0464-BE830F37EA7F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90E173A-922C-C571-E12A-97D67DED4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6D9D821-A613-6420-5275-6B2898186185}"/>
              </a:ext>
            </a:extLst>
          </p:cNvPr>
          <p:cNvSpPr/>
          <p:nvPr/>
        </p:nvSpPr>
        <p:spPr>
          <a:xfrm>
            <a:off x="0" y="0"/>
            <a:ext cx="10098157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037EED-F8E3-051E-3C8A-343CB417F2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478" y="173831"/>
            <a:ext cx="206751" cy="207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247F6E-BC14-1F1A-EC46-8256171BD4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505" y="173831"/>
            <a:ext cx="206751" cy="207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59E472-0224-7DC7-7D70-2273909B8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69" y="1919287"/>
            <a:ext cx="206751" cy="2074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4F5085-03A3-C901-F5FA-637FA2269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912019"/>
            <a:ext cx="206751" cy="207431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82BA8F0-33E1-05FD-1619-153BC634B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629B1D1-9BCB-57A0-1DC8-572ED684D3A7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C4BCD96-9FFF-FC55-AE8B-0438E1FB3016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231BB93-FFDC-0522-6D66-68C915AA3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0BBF4A2-1282-C90E-E1DE-F979AE83868F}"/>
              </a:ext>
            </a:extLst>
          </p:cNvPr>
          <p:cNvSpPr/>
          <p:nvPr/>
        </p:nvSpPr>
        <p:spPr>
          <a:xfrm>
            <a:off x="0" y="0"/>
            <a:ext cx="10098157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62994F-A365-44E2-6AB9-F649470945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478" y="173831"/>
            <a:ext cx="206751" cy="20743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90DF85-E0AA-F64A-B8E0-CFB2D9CF3F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505" y="173831"/>
            <a:ext cx="206751" cy="20743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5F7EDD2-364E-C23F-378A-CB6407560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69" y="1724025"/>
            <a:ext cx="206751" cy="20743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EDC2262-01A9-56A7-C61B-E3724E8FF5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912019"/>
            <a:ext cx="206751" cy="20743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9C7794-BA7A-29C4-E16C-BD998EAEA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55" y="2721769"/>
            <a:ext cx="206751" cy="20743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E9BA18A-1917-D3FD-4091-C4C348323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C4CC572-C60B-2733-C302-D1BD710E1213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100714-5EE7-38CD-575B-80D991D64DB8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E444B9C-066D-59CD-2F48-1E6F6BFD3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8A47BF7-04DE-72FA-51FC-45783BF52689}"/>
              </a:ext>
            </a:extLst>
          </p:cNvPr>
          <p:cNvSpPr/>
          <p:nvPr/>
        </p:nvSpPr>
        <p:spPr>
          <a:xfrm>
            <a:off x="0" y="0"/>
            <a:ext cx="10098157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809E4F-4203-B0B7-9819-AAD100CAC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478" y="173831"/>
            <a:ext cx="206751" cy="2074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73557A-3B98-771D-B209-CD712EE062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505" y="173831"/>
            <a:ext cx="206751" cy="2074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307A0E-F771-76C8-C286-4ADD3E8FD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1731168"/>
            <a:ext cx="206751" cy="2074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945D52-368A-A375-5588-AEDB4B2B65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912019"/>
            <a:ext cx="206751" cy="2074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3C6EFC0-08A7-2935-EACF-D85576A198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2528407"/>
            <a:ext cx="206751" cy="2074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F49AD4-3A13-E677-5182-C5DB01541D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69" y="4112639"/>
            <a:ext cx="206751" cy="207431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F4C81B-CA82-A627-C3C3-77AB85C95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9A7933-A974-3B79-09FF-FF9AEC83048B}"/>
              </a:ext>
            </a:extLst>
          </p:cNvPr>
          <p:cNvSpPr/>
          <p:nvPr/>
        </p:nvSpPr>
        <p:spPr>
          <a:xfrm>
            <a:off x="11544301" y="6419850"/>
            <a:ext cx="588168" cy="34051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FC49FC-87C0-4E16-2B15-51AC24E3E930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722E5DD-78FA-57A9-4C4A-1180A3917007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E115223-FE53-67C4-1D34-ED41B2381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66BD826-1EDC-511B-C811-E32B756703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11544301 w 12192000"/>
              <a:gd name="csY0" fmla="*/ 6419850 h 6858000"/>
              <a:gd name="csX1" fmla="*/ 11544301 w 12192000"/>
              <a:gd name="csY1" fmla="*/ 6760369 h 6858000"/>
              <a:gd name="csX2" fmla="*/ 12132469 w 12192000"/>
              <a:gd name="csY2" fmla="*/ 6760369 h 6858000"/>
              <a:gd name="csX3" fmla="*/ 12132469 w 12192000"/>
              <a:gd name="csY3" fmla="*/ 6419850 h 6858000"/>
              <a:gd name="csX4" fmla="*/ 0 w 12192000"/>
              <a:gd name="csY4" fmla="*/ 0 h 6858000"/>
              <a:gd name="csX5" fmla="*/ 12192000 w 12192000"/>
              <a:gd name="csY5" fmla="*/ 0 h 6858000"/>
              <a:gd name="csX6" fmla="*/ 12192000 w 12192000"/>
              <a:gd name="csY6" fmla="*/ 6858000 h 6858000"/>
              <a:gd name="csX7" fmla="*/ 0 w 12192000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58000">
                <a:moveTo>
                  <a:pt x="11544301" y="6419850"/>
                </a:moveTo>
                <a:lnTo>
                  <a:pt x="11544301" y="6760369"/>
                </a:lnTo>
                <a:lnTo>
                  <a:pt x="12132469" y="6760369"/>
                </a:lnTo>
                <a:lnTo>
                  <a:pt x="12132469" y="64198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PT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E585A7-40B2-1DF6-33FC-3B60D4DE3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ED51D21-D19E-A472-996B-93D87250A73B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9FEC25-07C5-BA98-A3F3-8D03D9EC0DFA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FFD71D-97C0-3FCC-051D-521B70CAF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BDAF1BC-4A3A-C423-27DD-5C45E2523FB6}"/>
              </a:ext>
            </a:extLst>
          </p:cNvPr>
          <p:cNvSpPr/>
          <p:nvPr/>
        </p:nvSpPr>
        <p:spPr>
          <a:xfrm>
            <a:off x="0" y="0"/>
            <a:ext cx="10098157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A9611E-5C9B-C513-D305-0E95331E3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03" y="2407444"/>
            <a:ext cx="479434" cy="4810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DF1A9A-1D3B-C07F-8073-D28A85002B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195" y="2407444"/>
            <a:ext cx="479434" cy="481011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2BB548-47A1-904E-D420-B13E1BCDB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7"/>
            <a:ext cx="12192000" cy="68523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D7F8D15-8908-8D90-CFE7-3A0AF5290FFF}"/>
              </a:ext>
            </a:extLst>
          </p:cNvPr>
          <p:cNvGrpSpPr/>
          <p:nvPr/>
        </p:nvGrpSpPr>
        <p:grpSpPr>
          <a:xfrm>
            <a:off x="336099" y="250031"/>
            <a:ext cx="694982" cy="516732"/>
            <a:chOff x="336099" y="250031"/>
            <a:chExt cx="694982" cy="516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C58365C-0B05-21CA-983F-AC7890A62F9A}"/>
                </a:ext>
              </a:extLst>
            </p:cNvPr>
            <p:cNvSpPr/>
            <p:nvPr/>
          </p:nvSpPr>
          <p:spPr>
            <a:xfrm>
              <a:off x="336099" y="250031"/>
              <a:ext cx="694982" cy="516732"/>
            </a:xfrm>
            <a:prstGeom prst="rect">
              <a:avLst/>
            </a:prstGeom>
            <a:solidFill>
              <a:srgbClr val="22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EF2B9FE-22B1-C2C8-FB3D-FAA81C5F8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" y="328612"/>
              <a:ext cx="605180" cy="328613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829B0DD-827D-744A-430D-FED945C424FA}"/>
              </a:ext>
            </a:extLst>
          </p:cNvPr>
          <p:cNvSpPr/>
          <p:nvPr/>
        </p:nvSpPr>
        <p:spPr>
          <a:xfrm>
            <a:off x="0" y="0"/>
            <a:ext cx="10098157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EFF05-923A-AD8B-05A4-B98CC4C77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478" y="173831"/>
            <a:ext cx="206751" cy="207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847AD2-706D-5B84-5D6B-4F4D989FD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505" y="173831"/>
            <a:ext cx="206751" cy="207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2236B7-FA8E-FCC7-32FF-93F128F81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1804987"/>
            <a:ext cx="206751" cy="2074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E7A923-D0FA-43DE-114E-6389A03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70" y="912019"/>
            <a:ext cx="206751" cy="207431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f5bf6e810f_0_0"/>
          <p:cNvSpPr/>
          <p:nvPr/>
        </p:nvSpPr>
        <p:spPr>
          <a:xfrm>
            <a:off x="453150" y="1158250"/>
            <a:ext cx="112857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Privacidade e Segurança Primeiro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849" name="Google Shape;849;g3f5bf6e810f_0_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05</a:t>
            </a:r>
            <a:r>
              <a:rPr lang="en-US" sz="1000" b="1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O PROJETO SPORT IQ</a:t>
            </a:r>
            <a:endParaRPr sz="1000" b="1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850" name="Google Shape;850;g3f5bf6e810f_0_0"/>
          <p:cNvCxnSpPr/>
          <p:nvPr/>
        </p:nvCxnSpPr>
        <p:spPr>
          <a:xfrm>
            <a:off x="3070050" y="2358375"/>
            <a:ext cx="0" cy="4273800"/>
          </a:xfrm>
          <a:prstGeom prst="straightConnector1">
            <a:avLst/>
          </a:prstGeom>
          <a:noFill/>
          <a:ln w="9525" cap="flat" cmpd="sng">
            <a:solidFill>
              <a:srgbClr val="CFCFC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51" name="Google Shape;851;g3f5bf6e810f_0_0"/>
          <p:cNvSpPr/>
          <p:nvPr/>
        </p:nvSpPr>
        <p:spPr>
          <a:xfrm>
            <a:off x="244100" y="4866481"/>
            <a:ext cx="26262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Cada cliente corre numa instância 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totalmente separada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com 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base de dados própria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Sem tabelas partilhadas, sem cruzamentos, sem exceções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2" name="Google Shape;852;g3f5bf6e810f_0_0"/>
          <p:cNvSpPr/>
          <p:nvPr/>
        </p:nvSpPr>
        <p:spPr>
          <a:xfrm>
            <a:off x="146017" y="4010331"/>
            <a:ext cx="2822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OS SEUS DADOS,</a:t>
            </a:r>
            <a:b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A SUA INSTÂNCIA</a:t>
            </a:r>
            <a:endParaRPr sz="22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pic>
        <p:nvPicPr>
          <p:cNvPr id="853" name="Google Shape;853;g3f5bf6e810f_0_0" title="icon-your-instanc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325" y="2358375"/>
            <a:ext cx="1069525" cy="1069525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g3f5bf6e810f_0_0"/>
          <p:cNvSpPr/>
          <p:nvPr/>
        </p:nvSpPr>
        <p:spPr>
          <a:xfrm>
            <a:off x="3301649" y="4866481"/>
            <a:ext cx="25629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Os dados sensíveis são 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encriptados em repouso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 todas as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ligações passam por HTTPS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. Boas práticas de segurança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aplicadas por omissão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não a pedido.</a:t>
            </a:r>
            <a:endParaRPr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5" name="Google Shape;855;g3f5bf6e810f_0_0"/>
          <p:cNvSpPr/>
          <p:nvPr/>
        </p:nvSpPr>
        <p:spPr>
          <a:xfrm>
            <a:off x="3171971" y="4010331"/>
            <a:ext cx="2822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ENCRIPTADO</a:t>
            </a:r>
            <a:b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PONTA A PONTA</a:t>
            </a:r>
            <a:endParaRPr sz="2200" b="1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856" name="Google Shape;856;g3f5bf6e810f_0_0"/>
          <p:cNvSpPr/>
          <p:nvPr/>
        </p:nvSpPr>
        <p:spPr>
          <a:xfrm>
            <a:off x="6198050" y="4866481"/>
            <a:ext cx="28221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Backups redundantes e automáticos a correr continuamente. 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perda de dados é muito improvável, mas, se o pior acontecer, 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 recuperação já está garantida.</a:t>
            </a:r>
            <a:endParaRPr b="1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7" name="Google Shape;857;g3f5bf6e810f_0_0"/>
          <p:cNvSpPr/>
          <p:nvPr/>
        </p:nvSpPr>
        <p:spPr>
          <a:xfrm>
            <a:off x="6197925" y="4010331"/>
            <a:ext cx="2822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BACKUPS QUE PROVAVELMENTE NUNCA VAI PRECISAR</a:t>
            </a:r>
            <a:endParaRPr sz="2200" b="1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858" name="Google Shape;858;g3f5bf6e810f_0_0"/>
          <p:cNvSpPr/>
          <p:nvPr/>
        </p:nvSpPr>
        <p:spPr>
          <a:xfrm>
            <a:off x="9506513" y="4866485"/>
            <a:ext cx="22569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Todos os dados estão alojados em i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nfraestrutura Europeia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b="1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nunca saem de lá</a:t>
            </a: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. Alinhado com o RGPD desde a raiz.</a:t>
            </a:r>
            <a:endParaRPr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59" name="Google Shape;859;g3f5bf6e810f_0_0"/>
          <p:cNvSpPr/>
          <p:nvPr/>
        </p:nvSpPr>
        <p:spPr>
          <a:xfrm>
            <a:off x="9223879" y="4010331"/>
            <a:ext cx="2822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2200" b="1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ARMAZENADO NA EUROPA</a:t>
            </a:r>
            <a:endParaRPr sz="2200" b="1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cxnSp>
        <p:nvCxnSpPr>
          <p:cNvPr id="860" name="Google Shape;860;g3f5bf6e810f_0_0"/>
          <p:cNvCxnSpPr/>
          <p:nvPr/>
        </p:nvCxnSpPr>
        <p:spPr>
          <a:xfrm>
            <a:off x="6096000" y="2358375"/>
            <a:ext cx="0" cy="4273800"/>
          </a:xfrm>
          <a:prstGeom prst="straightConnector1">
            <a:avLst/>
          </a:prstGeom>
          <a:noFill/>
          <a:ln w="9525" cap="flat" cmpd="sng">
            <a:solidFill>
              <a:srgbClr val="CFCFC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61" name="Google Shape;861;g3f5bf6e810f_0_0"/>
          <p:cNvCxnSpPr/>
          <p:nvPr/>
        </p:nvCxnSpPr>
        <p:spPr>
          <a:xfrm>
            <a:off x="9121950" y="2358375"/>
            <a:ext cx="0" cy="4273800"/>
          </a:xfrm>
          <a:prstGeom prst="straightConnector1">
            <a:avLst/>
          </a:prstGeom>
          <a:noFill/>
          <a:ln w="9525" cap="flat" cmpd="sng">
            <a:solidFill>
              <a:srgbClr val="CFCFC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62" name="Google Shape;862;g3f5bf6e810f_0_0" title="icon-backup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2637" y="2326501"/>
            <a:ext cx="1212675" cy="121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g3f5bf6e810f_0_0" title="icon-encrypted-e2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9025" y="2099153"/>
            <a:ext cx="1588001" cy="158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g3f5bf6e810f_0_0" title="icon-stored-in-europ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19187" y="2177425"/>
            <a:ext cx="1431449" cy="1431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Google Shape;870;g3f3be2ea3b0_0_8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" y="0"/>
            <a:ext cx="12185523" cy="68580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1" name="Google Shape;871;g3f3be2ea3b0_0_866"/>
          <p:cNvCxnSpPr/>
          <p:nvPr/>
        </p:nvCxnSpPr>
        <p:spPr>
          <a:xfrm>
            <a:off x="9082735" y="0"/>
            <a:ext cx="3108900" cy="3108900"/>
          </a:xfrm>
          <a:prstGeom prst="straightConnector1">
            <a:avLst/>
          </a:prstGeom>
          <a:noFill/>
          <a:ln w="9525" cap="flat" cmpd="sng">
            <a:solidFill>
              <a:srgbClr val="FF395F">
                <a:alpha val="14902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72" name="Google Shape;872;g3f3be2ea3b0_0_866" title="SportIQ.png"/>
          <p:cNvPicPr preferRelativeResize="0"/>
          <p:nvPr/>
        </p:nvPicPr>
        <p:blipFill rotWithShape="1">
          <a:blip r:embed="rId4">
            <a:alphaModFix/>
          </a:blip>
          <a:srcRect t="19995" b="19995"/>
          <a:stretch/>
        </p:blipFill>
        <p:spPr>
          <a:xfrm>
            <a:off x="589260" y="1681424"/>
            <a:ext cx="4173727" cy="2504602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g3f3be2ea3b0_0_866"/>
          <p:cNvSpPr/>
          <p:nvPr/>
        </p:nvSpPr>
        <p:spPr>
          <a:xfrm>
            <a:off x="1442350" y="4628600"/>
            <a:ext cx="79512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000"/>
              <a:buFont typeface="Barlow Semi Condensed"/>
              <a:buNone/>
            </a:pPr>
            <a:r>
              <a:rPr lang="en-US" sz="3000" b="1" i="0" u="none" strike="noStrike" cap="none">
                <a:solidFill>
                  <a:srgbClr val="E9FF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 IQ HUMAN PERFORMANCE LAB CITY</a:t>
            </a:r>
            <a:endParaRPr sz="3000" b="0" i="0" u="none" strike="noStrike" cap="none">
              <a:solidFill>
                <a:srgbClr val="E9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AFAF"/>
              </a:buClr>
              <a:buSzPts val="1400"/>
              <a:buFont typeface="DM Sans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Academia Integrada de </a:t>
            </a:r>
            <a:r>
              <a:rPr lang="en-US" sz="2400" b="1" i="0" u="none" strike="noStrike" cap="none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Treino</a:t>
            </a:r>
            <a:r>
              <a:rPr lang="en-US" sz="2400" b="0" i="0" u="none" strike="noStrike" cap="none">
                <a:solidFill>
                  <a:srgbClr val="FFFFFF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,</a:t>
            </a:r>
            <a:endParaRPr sz="2400" b="0" i="0" u="none" strike="noStrike" cap="none">
              <a:solidFill>
                <a:srgbClr val="FFFFFF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AFAF"/>
              </a:buClr>
              <a:buSzPts val="1400"/>
              <a:buFont typeface="DM Sans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Desempenho</a:t>
            </a:r>
            <a:r>
              <a:rPr lang="en-US" sz="2400" b="0" i="0" u="none" strike="noStrike" cap="none">
                <a:solidFill>
                  <a:srgbClr val="FFFFFF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 e </a:t>
            </a:r>
            <a:r>
              <a:rPr lang="en-US" sz="2400" b="1" i="0" u="none" strike="noStrike" cap="none">
                <a:solidFill>
                  <a:srgbClr val="FFFFF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Educação</a:t>
            </a:r>
            <a:r>
              <a:rPr lang="en-US" sz="2400" b="0" i="0" u="none" strike="noStrike" cap="none">
                <a:solidFill>
                  <a:srgbClr val="FFFFFF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.</a:t>
            </a:r>
            <a:endParaRPr sz="2400" b="0" i="0" u="none" strike="noStrike" cap="none">
              <a:solidFill>
                <a:srgbClr val="FFFFFF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f3be2ea3b0_0_427"/>
          <p:cNvSpPr/>
          <p:nvPr/>
        </p:nvSpPr>
        <p:spPr>
          <a:xfrm>
            <a:off x="1450200" y="1874550"/>
            <a:ext cx="92916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29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SPORTS IQ Human Performance Lab CITY</a:t>
            </a:r>
            <a:r>
              <a:rPr lang="en-US" sz="29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8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r>
              <a:rPr lang="en-US" sz="8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Visão</a:t>
            </a:r>
            <a:endParaRPr sz="8000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5" name="Google Shape;885;g3f3be2ea3b0_0_432"/>
          <p:cNvCxnSpPr/>
          <p:nvPr/>
        </p:nvCxnSpPr>
        <p:spPr>
          <a:xfrm>
            <a:off x="457200" y="777240"/>
            <a:ext cx="11277300" cy="0"/>
          </a:xfrm>
          <a:prstGeom prst="straightConnector1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6" name="Google Shape;886;g3f3be2ea3b0_0_432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VISÃO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g3f3be2ea3b0_0_432"/>
          <p:cNvSpPr/>
          <p:nvPr/>
        </p:nvSpPr>
        <p:spPr>
          <a:xfrm>
            <a:off x="685805" y="1094348"/>
            <a:ext cx="6035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Visão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g3f3be2ea3b0_0_432"/>
          <p:cNvSpPr/>
          <p:nvPr/>
        </p:nvSpPr>
        <p:spPr>
          <a:xfrm>
            <a:off x="685800" y="2191625"/>
            <a:ext cx="10836300" cy="24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Criar um dos mais completos centros de desenvolvimento desportivo da Península Ibérica, integrando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formação desportiva e académica</a:t>
            </a:r>
            <a:r>
              <a:rPr lang="en-US" sz="18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 treino de formação</a:t>
            </a:r>
            <a:r>
              <a:rPr lang="en-US" sz="18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educação 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 alto rendimento</a:t>
            </a:r>
            <a:r>
              <a:rPr lang="en-US" sz="18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tecnologia</a:t>
            </a:r>
            <a:r>
              <a:rPr lang="en-US" sz="18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alojamento</a:t>
            </a:r>
            <a:r>
              <a:rPr lang="en-US" sz="18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saúde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bem-estar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8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Muito mais do que uma academia.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Um ecossistema integrado de desenvolvimento humano, desempenho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inovação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, concebido para formar atletas, estudantes e cidadãos preparados para os desafios do futuro.</a:t>
            </a:r>
            <a:endParaRPr sz="18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8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2000"/>
              </a:spcBef>
              <a:spcAft>
                <a:spcPts val="200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8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89" name="Google Shape;889;g3f3be2ea3b0_0_432"/>
          <p:cNvGrpSpPr/>
          <p:nvPr/>
        </p:nvGrpSpPr>
        <p:grpSpPr>
          <a:xfrm>
            <a:off x="768242" y="5138790"/>
            <a:ext cx="1419796" cy="969799"/>
            <a:chOff x="8940292" y="2027613"/>
            <a:chExt cx="836700" cy="571512"/>
          </a:xfrm>
        </p:grpSpPr>
        <p:pic>
          <p:nvPicPr>
            <p:cNvPr id="890" name="Google Shape;890;g3f3be2ea3b0_0_432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234817" y="2027613"/>
              <a:ext cx="247650" cy="24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1" name="Google Shape;891;g3f3be2ea3b0_0_432"/>
            <p:cNvSpPr/>
            <p:nvPr/>
          </p:nvSpPr>
          <p:spPr>
            <a:xfrm>
              <a:off x="8940292" y="2332425"/>
              <a:ext cx="8367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00" tIns="43100" rIns="43100" bIns="431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337"/>
                <a:buFont typeface="Barlow Semi Condensed"/>
                <a:buNone/>
              </a:pPr>
              <a:r>
                <a:rPr lang="en-US" sz="1337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DESENVOLVIMENTO HUMANO</a:t>
              </a:r>
              <a:endParaRPr sz="133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2" name="Google Shape;892;g3f3be2ea3b0_0_432"/>
          <p:cNvGrpSpPr/>
          <p:nvPr/>
        </p:nvGrpSpPr>
        <p:grpSpPr>
          <a:xfrm>
            <a:off x="2895220" y="5138794"/>
            <a:ext cx="1327145" cy="969768"/>
            <a:chOff x="10342311" y="2724063"/>
            <a:chExt cx="782100" cy="571494"/>
          </a:xfrm>
        </p:grpSpPr>
        <p:pic>
          <p:nvPicPr>
            <p:cNvPr id="893" name="Google Shape;893;g3f3be2ea3b0_0_432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09499" y="2724063"/>
              <a:ext cx="247650" cy="24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4" name="Google Shape;894;g3f3be2ea3b0_0_432"/>
            <p:cNvSpPr/>
            <p:nvPr/>
          </p:nvSpPr>
          <p:spPr>
            <a:xfrm>
              <a:off x="10342311" y="3028857"/>
              <a:ext cx="7821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00" tIns="43100" rIns="43100" bIns="431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337"/>
                <a:buFont typeface="Barlow Semi Condensed"/>
                <a:buNone/>
              </a:pPr>
              <a:r>
                <a:rPr lang="en-US" sz="1337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DESEMPENHO DE ALTO NÍVEL</a:t>
              </a:r>
              <a:endParaRPr sz="133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5" name="Google Shape;895;g3f3be2ea3b0_0_432"/>
          <p:cNvGrpSpPr/>
          <p:nvPr/>
        </p:nvGrpSpPr>
        <p:grpSpPr>
          <a:xfrm>
            <a:off x="4929516" y="5138796"/>
            <a:ext cx="1218714" cy="969778"/>
            <a:chOff x="8999542" y="3583888"/>
            <a:chExt cx="718200" cy="571500"/>
          </a:xfrm>
        </p:grpSpPr>
        <p:pic>
          <p:nvPicPr>
            <p:cNvPr id="896" name="Google Shape;896;g3f3be2ea3b0_0_432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234817" y="3583888"/>
              <a:ext cx="247650" cy="24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7" name="Google Shape;897;g3f3be2ea3b0_0_432"/>
            <p:cNvSpPr/>
            <p:nvPr/>
          </p:nvSpPr>
          <p:spPr>
            <a:xfrm>
              <a:off x="8999542" y="3888688"/>
              <a:ext cx="718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00" tIns="43100" rIns="43100" bIns="431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337"/>
                <a:buFont typeface="Barlow Semi Condensed"/>
                <a:buNone/>
              </a:pPr>
              <a:r>
                <a:rPr lang="en-US" sz="1337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EDUCAÇÃO DUAL</a:t>
              </a:r>
              <a:endParaRPr sz="133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8" name="Google Shape;898;g3f3be2ea3b0_0_432"/>
          <p:cNvGrpSpPr/>
          <p:nvPr/>
        </p:nvGrpSpPr>
        <p:grpSpPr>
          <a:xfrm>
            <a:off x="6855404" y="5138792"/>
            <a:ext cx="1248240" cy="969766"/>
            <a:chOff x="10365530" y="3636913"/>
            <a:chExt cx="735600" cy="571493"/>
          </a:xfrm>
        </p:grpSpPr>
        <p:pic>
          <p:nvPicPr>
            <p:cNvPr id="899" name="Google Shape;899;g3f3be2ea3b0_0_432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609499" y="3636913"/>
              <a:ext cx="247650" cy="24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0" name="Google Shape;900;g3f3be2ea3b0_0_432"/>
            <p:cNvSpPr/>
            <p:nvPr/>
          </p:nvSpPr>
          <p:spPr>
            <a:xfrm>
              <a:off x="10365530" y="3941706"/>
              <a:ext cx="7356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00" tIns="43100" rIns="43100" bIns="431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337"/>
                <a:buFont typeface="Barlow Semi Condensed"/>
                <a:buNone/>
              </a:pPr>
              <a:r>
                <a:rPr lang="en-US" sz="1337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CAMPOS INTERNACIONAIS</a:t>
              </a:r>
              <a:endParaRPr sz="133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1" name="Google Shape;901;g3f3be2ea3b0_0_432"/>
          <p:cNvGrpSpPr/>
          <p:nvPr/>
        </p:nvGrpSpPr>
        <p:grpSpPr>
          <a:xfrm>
            <a:off x="8810838" y="5138798"/>
            <a:ext cx="1005922" cy="969770"/>
            <a:chOff x="9062220" y="4507188"/>
            <a:chExt cx="592800" cy="571495"/>
          </a:xfrm>
        </p:grpSpPr>
        <p:pic>
          <p:nvPicPr>
            <p:cNvPr id="902" name="Google Shape;902;g3f3be2ea3b0_0_432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234817" y="4507188"/>
              <a:ext cx="247650" cy="24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3" name="Google Shape;903;g3f3be2ea3b0_0_432"/>
            <p:cNvSpPr/>
            <p:nvPr/>
          </p:nvSpPr>
          <p:spPr>
            <a:xfrm>
              <a:off x="9062220" y="4811983"/>
              <a:ext cx="592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00" tIns="43100" rIns="43100" bIns="431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337"/>
                <a:buFont typeface="Barlow Semi Condensed"/>
                <a:buNone/>
              </a:pPr>
              <a:r>
                <a:rPr lang="en-US" sz="1337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TECNOLOGIA APLICADA</a:t>
              </a:r>
              <a:endParaRPr sz="133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4" name="Google Shape;904;g3f3be2ea3b0_0_432"/>
          <p:cNvGrpSpPr/>
          <p:nvPr/>
        </p:nvGrpSpPr>
        <p:grpSpPr>
          <a:xfrm>
            <a:off x="10523912" y="5138785"/>
            <a:ext cx="899527" cy="969785"/>
            <a:chOff x="10468246" y="5203638"/>
            <a:chExt cx="530100" cy="571504"/>
          </a:xfrm>
        </p:grpSpPr>
        <p:pic>
          <p:nvPicPr>
            <p:cNvPr id="905" name="Google Shape;905;g3f3be2ea3b0_0_432" descr="preencoded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0609499" y="5203638"/>
              <a:ext cx="247650" cy="247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6" name="Google Shape;906;g3f3be2ea3b0_0_432"/>
            <p:cNvSpPr/>
            <p:nvPr/>
          </p:nvSpPr>
          <p:spPr>
            <a:xfrm>
              <a:off x="10468246" y="5508442"/>
              <a:ext cx="5301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00" tIns="43100" rIns="43100" bIns="431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337"/>
                <a:buFont typeface="Barlow Semi Condensed"/>
                <a:buNone/>
              </a:pPr>
              <a:r>
                <a:rPr lang="en-US" sz="1337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BEM-ESTAR HOLÍSTICO</a:t>
              </a:r>
              <a:endParaRPr sz="133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3f5ec727525_1_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01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VIS</a:t>
            </a:r>
            <a:r>
              <a:rPr lang="en-US" sz="1000" b="1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ÃO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g3f5ec727525_1_0"/>
          <p:cNvSpPr/>
          <p:nvPr/>
        </p:nvSpPr>
        <p:spPr>
          <a:xfrm>
            <a:off x="10728655" y="6446520"/>
            <a:ext cx="100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100"/>
              <a:buFont typeface="Barlow Semi Condensed"/>
              <a:buNone/>
            </a:pPr>
            <a:r>
              <a:rPr lang="en-US" sz="1100" b="1" i="0" u="none" strike="noStrike" cap="none">
                <a:solidFill>
                  <a:srgbClr val="F5F5F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0</a:t>
            </a:r>
            <a:r>
              <a:rPr lang="en-US" sz="1100" b="1">
                <a:solidFill>
                  <a:srgbClr val="F5F5F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2</a:t>
            </a:r>
            <a:r>
              <a:rPr lang="en-US" sz="1100" b="0" i="0" u="none" strike="noStrike" cap="none">
                <a:solidFill>
                  <a:srgbClr val="AFAFA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/ 20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4" name="Google Shape;914;g3f5ec727525_1_0"/>
          <p:cNvPicPr preferRelativeResize="0"/>
          <p:nvPr/>
        </p:nvPicPr>
        <p:blipFill rotWithShape="1">
          <a:blip r:embed="rId3">
            <a:alphaModFix/>
          </a:blip>
          <a:srcRect l="3465" r="1079"/>
          <a:stretch/>
        </p:blipFill>
        <p:spPr>
          <a:xfrm>
            <a:off x="0" y="777250"/>
            <a:ext cx="12192000" cy="6080751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g3f5ec727525_1_0"/>
          <p:cNvSpPr txBox="1"/>
          <p:nvPr/>
        </p:nvSpPr>
        <p:spPr>
          <a:xfrm>
            <a:off x="2145875" y="2310052"/>
            <a:ext cx="2715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CAMPOS DE FUTEBOL</a:t>
            </a:r>
            <a:endParaRPr sz="2200" b="1">
              <a:solidFill>
                <a:srgbClr val="FFFFFF"/>
              </a:solidFill>
              <a:highlight>
                <a:srgbClr val="0000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16" name="Google Shape;916;g3f5ec727525_1_0"/>
          <p:cNvSpPr txBox="1"/>
          <p:nvPr/>
        </p:nvSpPr>
        <p:spPr>
          <a:xfrm>
            <a:off x="8083550" y="5996100"/>
            <a:ext cx="3394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HUMAN PERFORMANCE CENTER</a:t>
            </a:r>
            <a:endParaRPr sz="2200" b="1">
              <a:solidFill>
                <a:srgbClr val="FFFFFF"/>
              </a:solidFill>
              <a:highlight>
                <a:srgbClr val="0000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17" name="Google Shape;917;g3f5ec727525_1_0"/>
          <p:cNvSpPr txBox="1"/>
          <p:nvPr/>
        </p:nvSpPr>
        <p:spPr>
          <a:xfrm>
            <a:off x="7610259" y="2945803"/>
            <a:ext cx="1836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RESIDÊNCIA DE ATLETAS</a:t>
            </a:r>
            <a:endParaRPr sz="2200" b="1">
              <a:solidFill>
                <a:srgbClr val="FFFFFF"/>
              </a:solidFill>
              <a:highlight>
                <a:srgbClr val="0000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18" name="Google Shape;918;g3f5ec727525_1_0"/>
          <p:cNvSpPr txBox="1"/>
          <p:nvPr/>
        </p:nvSpPr>
        <p:spPr>
          <a:xfrm>
            <a:off x="7382034" y="1467428"/>
            <a:ext cx="1836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HOTEL</a:t>
            </a:r>
            <a:endParaRPr sz="2200" b="1">
              <a:solidFill>
                <a:srgbClr val="FFFFFF"/>
              </a:solidFill>
              <a:highlight>
                <a:srgbClr val="0000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19" name="Google Shape;919;g3f5ec727525_1_0"/>
          <p:cNvSpPr txBox="1"/>
          <p:nvPr/>
        </p:nvSpPr>
        <p:spPr>
          <a:xfrm>
            <a:off x="9745259" y="3908216"/>
            <a:ext cx="1836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ARENA</a:t>
            </a:r>
            <a:b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2200" b="1">
                <a:solidFill>
                  <a:schemeClr val="lt1"/>
                </a:solidFill>
                <a:highlight>
                  <a:schemeClr val="dk1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MULTIUSO</a:t>
            </a:r>
            <a:endParaRPr sz="2200" b="1">
              <a:solidFill>
                <a:srgbClr val="FFFFFF"/>
              </a:solidFill>
              <a:highlight>
                <a:srgbClr val="0000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20" name="Google Shape;920;g3f5ec727525_1_0"/>
          <p:cNvSpPr txBox="1"/>
          <p:nvPr/>
        </p:nvSpPr>
        <p:spPr>
          <a:xfrm>
            <a:off x="6735359" y="4337941"/>
            <a:ext cx="1836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highlight>
                  <a:srgbClr val="0000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CLUBHOUSE</a:t>
            </a:r>
            <a:endParaRPr sz="2200" b="1">
              <a:solidFill>
                <a:srgbClr val="FFFFFF"/>
              </a:solidFill>
              <a:highlight>
                <a:srgbClr val="0000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f3be2ea3b0_0_472"/>
          <p:cNvSpPr/>
          <p:nvPr/>
        </p:nvSpPr>
        <p:spPr>
          <a:xfrm>
            <a:off x="1450200" y="1874550"/>
            <a:ext cx="92916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29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SPORTS IQ Human Performance Lab CITY</a:t>
            </a:r>
            <a:r>
              <a:rPr lang="en-US" sz="29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8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8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Masterplan</a:t>
            </a:r>
            <a:endParaRPr sz="8000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3f3be2ea3b0_0_477"/>
          <p:cNvSpPr/>
          <p:nvPr/>
        </p:nvSpPr>
        <p:spPr>
          <a:xfrm>
            <a:off x="685800" y="1866000"/>
            <a:ext cx="68307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MASTERPLAN:</a:t>
            </a:r>
            <a:b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3 HECTARES (30.000 M²)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933" name="Google Shape;933;g3f3be2ea3b0_0_477"/>
          <p:cNvSpPr/>
          <p:nvPr/>
        </p:nvSpPr>
        <p:spPr>
          <a:xfrm>
            <a:off x="758825" y="3725390"/>
            <a:ext cx="54258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Não para construir uma "cidade". Para criar um </a:t>
            </a:r>
            <a:r>
              <a:rPr lang="en-US" sz="18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DM Sans"/>
                <a:ea typeface="DM Sans"/>
                <a:cs typeface="DM Sans"/>
                <a:sym typeface="DM Sans"/>
              </a:rPr>
              <a:t>centro integrado de desenvolvimento humano e desempenho desportivo</a:t>
            </a:r>
            <a:r>
              <a:rPr lang="en-US" sz="18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. Inspirado mais em centros de excelência do que em academias gigantes.</a:t>
            </a:r>
            <a:endParaRPr sz="18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8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34" name="Google Shape;934;g3f3be2ea3b0_0_477"/>
          <p:cNvGrpSpPr/>
          <p:nvPr/>
        </p:nvGrpSpPr>
        <p:grpSpPr>
          <a:xfrm>
            <a:off x="7669937" y="1537775"/>
            <a:ext cx="3867900" cy="4453025"/>
            <a:chOff x="7866650" y="1356750"/>
            <a:chExt cx="3867900" cy="4453025"/>
          </a:xfrm>
        </p:grpSpPr>
        <p:sp>
          <p:nvSpPr>
            <p:cNvPr id="935" name="Google Shape;935;g3f3be2ea3b0_0_477"/>
            <p:cNvSpPr/>
            <p:nvPr/>
          </p:nvSpPr>
          <p:spPr>
            <a:xfrm>
              <a:off x="7866650" y="1356750"/>
              <a:ext cx="3867900" cy="44529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g3f3be2ea3b0_0_477"/>
            <p:cNvSpPr/>
            <p:nvPr/>
          </p:nvSpPr>
          <p:spPr>
            <a:xfrm>
              <a:off x="7866650" y="1356750"/>
              <a:ext cx="3867900" cy="4620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g3f3be2ea3b0_0_477"/>
            <p:cNvSpPr/>
            <p:nvPr/>
          </p:nvSpPr>
          <p:spPr>
            <a:xfrm>
              <a:off x="8076200" y="1490106"/>
              <a:ext cx="2062800" cy="2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275"/>
                <a:buFont typeface="Barlow Semi Condensed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ÁREA DE CADA HUB</a:t>
              </a:r>
              <a:endPara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g3f3be2ea3b0_0_477"/>
            <p:cNvSpPr/>
            <p:nvPr/>
          </p:nvSpPr>
          <p:spPr>
            <a:xfrm>
              <a:off x="11308688" y="1506775"/>
              <a:ext cx="217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1050"/>
                <a:buFont typeface="Barlow Semi Condensed"/>
                <a:buNone/>
              </a:pPr>
              <a:r>
                <a:rPr lang="en-US" sz="1050" b="1" i="0" u="none" strike="noStrike" cap="none">
                  <a:solidFill>
                    <a:srgbClr val="444444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m²</a:t>
              </a:r>
              <a:endParaRPr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g3f3be2ea3b0_0_477"/>
            <p:cNvSpPr/>
            <p:nvPr/>
          </p:nvSpPr>
          <p:spPr>
            <a:xfrm>
              <a:off x="7866650" y="2314025"/>
              <a:ext cx="3867900" cy="9600"/>
            </a:xfrm>
            <a:prstGeom prst="rect">
              <a:avLst/>
            </a:prstGeom>
            <a:solidFill>
              <a:srgbClr val="F5F1EA">
                <a:alpha val="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g3f3be2ea3b0_0_477"/>
            <p:cNvSpPr/>
            <p:nvPr/>
          </p:nvSpPr>
          <p:spPr>
            <a:xfrm>
              <a:off x="8076200" y="1904444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41" name="Google Shape;941;g3f3be2ea3b0_0_477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33350" y="2001852"/>
              <a:ext cx="209550" cy="1290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2" name="Google Shape;942;g3f3be2ea3b0_0_477"/>
            <p:cNvSpPr/>
            <p:nvPr/>
          </p:nvSpPr>
          <p:spPr>
            <a:xfrm>
              <a:off x="8533400" y="1966350"/>
              <a:ext cx="2282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PERFORMANCE NO FUTEBOL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43" name="Google Shape;943;g3f3be2ea3b0_0_477"/>
            <p:cNvSpPr/>
            <p:nvPr/>
          </p:nvSpPr>
          <p:spPr>
            <a:xfrm>
              <a:off x="11011999" y="1963975"/>
              <a:ext cx="5142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18.000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g3f3be2ea3b0_0_477"/>
            <p:cNvSpPr/>
            <p:nvPr/>
          </p:nvSpPr>
          <p:spPr>
            <a:xfrm>
              <a:off x="7866650" y="2818850"/>
              <a:ext cx="3867900" cy="9600"/>
            </a:xfrm>
            <a:prstGeom prst="rect">
              <a:avLst/>
            </a:prstGeom>
            <a:solidFill>
              <a:srgbClr val="F5F1EA">
                <a:alpha val="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g3f3be2ea3b0_0_477"/>
            <p:cNvSpPr/>
            <p:nvPr/>
          </p:nvSpPr>
          <p:spPr>
            <a:xfrm>
              <a:off x="8076200" y="2409269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46" name="Google Shape;946;g3f3be2ea3b0_0_477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147638" y="2480706"/>
              <a:ext cx="180975" cy="18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7" name="Google Shape;947;g3f3be2ea3b0_0_477"/>
            <p:cNvSpPr/>
            <p:nvPr/>
          </p:nvSpPr>
          <p:spPr>
            <a:xfrm>
              <a:off x="8533400" y="2343520"/>
              <a:ext cx="23148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CENTRO DE PERFORMANCE HUMANA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48" name="Google Shape;948;g3f3be2ea3b0_0_477"/>
            <p:cNvSpPr/>
            <p:nvPr/>
          </p:nvSpPr>
          <p:spPr>
            <a:xfrm>
              <a:off x="11067215" y="2468800"/>
              <a:ext cx="4590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3.000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g3f3be2ea3b0_0_477"/>
            <p:cNvSpPr/>
            <p:nvPr/>
          </p:nvSpPr>
          <p:spPr>
            <a:xfrm>
              <a:off x="7866650" y="3323675"/>
              <a:ext cx="3867900" cy="9600"/>
            </a:xfrm>
            <a:prstGeom prst="rect">
              <a:avLst/>
            </a:prstGeom>
            <a:solidFill>
              <a:srgbClr val="F5F1EA">
                <a:alpha val="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g3f3be2ea3b0_0_477"/>
            <p:cNvSpPr/>
            <p:nvPr/>
          </p:nvSpPr>
          <p:spPr>
            <a:xfrm>
              <a:off x="8076200" y="2914094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51" name="Google Shape;951;g3f3be2ea3b0_0_477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47638" y="2985531"/>
              <a:ext cx="180975" cy="18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2" name="Google Shape;952;g3f3be2ea3b0_0_477"/>
            <p:cNvSpPr/>
            <p:nvPr/>
          </p:nvSpPr>
          <p:spPr>
            <a:xfrm>
              <a:off x="8533400" y="2976000"/>
              <a:ext cx="2312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RESIDÊNCIA DESPORTIVA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53" name="Google Shape;953;g3f3be2ea3b0_0_477"/>
            <p:cNvSpPr/>
            <p:nvPr/>
          </p:nvSpPr>
          <p:spPr>
            <a:xfrm>
              <a:off x="11063271" y="2973625"/>
              <a:ext cx="4629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2.500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g3f3be2ea3b0_0_477"/>
            <p:cNvSpPr/>
            <p:nvPr/>
          </p:nvSpPr>
          <p:spPr>
            <a:xfrm>
              <a:off x="7866650" y="3828500"/>
              <a:ext cx="3867900" cy="9600"/>
            </a:xfrm>
            <a:prstGeom prst="rect">
              <a:avLst/>
            </a:prstGeom>
            <a:solidFill>
              <a:srgbClr val="F5F1EA">
                <a:alpha val="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g3f3be2ea3b0_0_477"/>
            <p:cNvSpPr/>
            <p:nvPr/>
          </p:nvSpPr>
          <p:spPr>
            <a:xfrm>
              <a:off x="8076200" y="3418919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56" name="Google Shape;956;g3f3be2ea3b0_0_477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147638" y="3490356"/>
              <a:ext cx="180975" cy="18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7" name="Google Shape;957;g3f3be2ea3b0_0_477"/>
            <p:cNvSpPr/>
            <p:nvPr/>
          </p:nvSpPr>
          <p:spPr>
            <a:xfrm>
              <a:off x="8533400" y="3480825"/>
              <a:ext cx="2330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ARENA MULTIUSOS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58" name="Google Shape;958;g3f3be2ea3b0_0_477"/>
            <p:cNvSpPr/>
            <p:nvPr/>
          </p:nvSpPr>
          <p:spPr>
            <a:xfrm>
              <a:off x="11094078" y="3478450"/>
              <a:ext cx="4323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1.500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g3f3be2ea3b0_0_477"/>
            <p:cNvSpPr/>
            <p:nvPr/>
          </p:nvSpPr>
          <p:spPr>
            <a:xfrm>
              <a:off x="7866650" y="4333325"/>
              <a:ext cx="3867900" cy="9600"/>
            </a:xfrm>
            <a:prstGeom prst="rect">
              <a:avLst/>
            </a:prstGeom>
            <a:solidFill>
              <a:srgbClr val="F5F1EA">
                <a:alpha val="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g3f3be2ea3b0_0_477"/>
            <p:cNvSpPr/>
            <p:nvPr/>
          </p:nvSpPr>
          <p:spPr>
            <a:xfrm>
              <a:off x="8076200" y="3923744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1" name="Google Shape;961;g3f3be2ea3b0_0_477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147638" y="3995181"/>
              <a:ext cx="180975" cy="18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2" name="Google Shape;962;g3f3be2ea3b0_0_477"/>
            <p:cNvSpPr/>
            <p:nvPr/>
          </p:nvSpPr>
          <p:spPr>
            <a:xfrm>
              <a:off x="8533400" y="3985650"/>
              <a:ext cx="23316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CLUBHOUSE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63" name="Google Shape;963;g3f3be2ea3b0_0_477"/>
            <p:cNvSpPr/>
            <p:nvPr/>
          </p:nvSpPr>
          <p:spPr>
            <a:xfrm>
              <a:off x="11096013" y="3983275"/>
              <a:ext cx="4302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1.000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g3f3be2ea3b0_0_477"/>
            <p:cNvSpPr/>
            <p:nvPr/>
          </p:nvSpPr>
          <p:spPr>
            <a:xfrm>
              <a:off x="7866650" y="4838150"/>
              <a:ext cx="3867900" cy="9600"/>
            </a:xfrm>
            <a:prstGeom prst="rect">
              <a:avLst/>
            </a:prstGeom>
            <a:solidFill>
              <a:srgbClr val="F5F1EA">
                <a:alpha val="784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g3f3be2ea3b0_0_477"/>
            <p:cNvSpPr/>
            <p:nvPr/>
          </p:nvSpPr>
          <p:spPr>
            <a:xfrm>
              <a:off x="8076200" y="4428569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6" name="Google Shape;966;g3f3be2ea3b0_0_477" descr="preencoded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147638" y="4500006"/>
              <a:ext cx="180975" cy="18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7" name="Google Shape;967;g3f3be2ea3b0_0_477"/>
            <p:cNvSpPr/>
            <p:nvPr/>
          </p:nvSpPr>
          <p:spPr>
            <a:xfrm>
              <a:off x="8533400" y="4490475"/>
              <a:ext cx="2330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ESTACIONAMENTO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68" name="Google Shape;968;g3f3be2ea3b0_0_477"/>
            <p:cNvSpPr/>
            <p:nvPr/>
          </p:nvSpPr>
          <p:spPr>
            <a:xfrm>
              <a:off x="11094078" y="4488100"/>
              <a:ext cx="4323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1.500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g3f3be2ea3b0_0_477"/>
            <p:cNvSpPr/>
            <p:nvPr/>
          </p:nvSpPr>
          <p:spPr>
            <a:xfrm>
              <a:off x="8076200" y="4933394"/>
              <a:ext cx="324000" cy="3240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6F6F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70" name="Google Shape;970;g3f3be2ea3b0_0_477" descr="preencoded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147638" y="5004831"/>
              <a:ext cx="180975" cy="18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1" name="Google Shape;971;g3f3be2ea3b0_0_477"/>
            <p:cNvSpPr/>
            <p:nvPr/>
          </p:nvSpPr>
          <p:spPr>
            <a:xfrm>
              <a:off x="8533400" y="4995300"/>
              <a:ext cx="23124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DM Sans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ESPAÇOS VERDES</a:t>
              </a:r>
              <a:endParaRPr sz="1300" b="1" i="0" u="none" strike="noStrike" cap="none">
                <a:solidFill>
                  <a:srgbClr val="00000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72" name="Google Shape;972;g3f3be2ea3b0_0_477"/>
            <p:cNvSpPr/>
            <p:nvPr/>
          </p:nvSpPr>
          <p:spPr>
            <a:xfrm>
              <a:off x="11063271" y="4992925"/>
              <a:ext cx="462900" cy="2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350"/>
                <a:buFont typeface="Barlow Semi Condensed"/>
                <a:buNone/>
              </a:pPr>
              <a:r>
                <a:rPr lang="en-US" sz="13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2.500</a:t>
              </a:r>
              <a:endParaRPr sz="13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g3f3be2ea3b0_0_477"/>
            <p:cNvSpPr/>
            <p:nvPr/>
          </p:nvSpPr>
          <p:spPr>
            <a:xfrm>
              <a:off x="7866650" y="5342975"/>
              <a:ext cx="3867900" cy="466800"/>
            </a:xfrm>
            <a:prstGeom prst="rect">
              <a:avLst/>
            </a:prstGeom>
            <a:solidFill>
              <a:srgbClr val="FF39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g3f3be2ea3b0_0_477"/>
            <p:cNvSpPr/>
            <p:nvPr/>
          </p:nvSpPr>
          <p:spPr>
            <a:xfrm>
              <a:off x="8076200" y="5466794"/>
              <a:ext cx="6351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425"/>
                <a:buFont typeface="Barlow Semi Condensed"/>
                <a:buNone/>
              </a:pPr>
              <a:r>
                <a:rPr lang="en-US" sz="1425" b="1" i="0" u="none" strike="noStrike" cap="none">
                  <a:solidFill>
                    <a:schemeClr val="lt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TOTAL</a:t>
              </a:r>
              <a:endParaRPr sz="142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g3f3be2ea3b0_0_477"/>
            <p:cNvSpPr/>
            <p:nvPr/>
          </p:nvSpPr>
          <p:spPr>
            <a:xfrm>
              <a:off x="10953436" y="5466794"/>
              <a:ext cx="5727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425"/>
                <a:buFont typeface="Barlow Semi Condensed"/>
                <a:buNone/>
              </a:pPr>
              <a:r>
                <a:rPr lang="en-US" sz="1425" b="1" i="0" u="none" strike="noStrike" cap="none">
                  <a:solidFill>
                    <a:schemeClr val="lt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30.000</a:t>
              </a:r>
              <a:endParaRPr sz="142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6" name="Google Shape;976;g3f3be2ea3b0_0_477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02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MASTERPLAN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3f3be2ea3b0_0_526"/>
          <p:cNvSpPr/>
          <p:nvPr/>
        </p:nvSpPr>
        <p:spPr>
          <a:xfrm>
            <a:off x="1450200" y="1874550"/>
            <a:ext cx="92916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29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SPORTS IQ Human Performance Lab CITY</a:t>
            </a:r>
            <a:r>
              <a:rPr lang="en-US" sz="29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8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8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8000" b="0" i="0" u="none" strike="noStrike" cap="none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g3f3be2ea3b0_0_531"/>
          <p:cNvPicPr preferRelativeResize="0"/>
          <p:nvPr/>
        </p:nvPicPr>
        <p:blipFill rotWithShape="1">
          <a:blip r:embed="rId3">
            <a:alphaModFix/>
          </a:blip>
          <a:srcRect b="10826"/>
          <a:stretch/>
        </p:blipFill>
        <p:spPr>
          <a:xfrm>
            <a:off x="6810925" y="1087802"/>
            <a:ext cx="4923624" cy="5199848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89" name="Google Shape;989;g3f3be2ea3b0_0_531"/>
          <p:cNvSpPr/>
          <p:nvPr/>
        </p:nvSpPr>
        <p:spPr>
          <a:xfrm>
            <a:off x="509500" y="12434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HUB 1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g3f3be2ea3b0_0_531"/>
          <p:cNvSpPr/>
          <p:nvPr/>
        </p:nvSpPr>
        <p:spPr>
          <a:xfrm>
            <a:off x="462467" y="1803260"/>
            <a:ext cx="55680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PERFORMANCE NO FUTEBOL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g3f3be2ea3b0_0_531"/>
          <p:cNvSpPr/>
          <p:nvPr/>
        </p:nvSpPr>
        <p:spPr>
          <a:xfrm>
            <a:off x="492475" y="3073075"/>
            <a:ext cx="64089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coração da SPORTS IQ Human Performance Lab City, concebido para treino, competição, desenvolvimento técnico e eventos desportivos.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Todos os campos incluem: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      Relva sintética de última geração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      Vestiários totalmente equipados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      Acesso a esplanada e bar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992" name="Google Shape;992;g3f3be2ea3b0_0_531"/>
          <p:cNvGrpSpPr/>
          <p:nvPr/>
        </p:nvGrpSpPr>
        <p:grpSpPr>
          <a:xfrm>
            <a:off x="509500" y="4997125"/>
            <a:ext cx="9291900" cy="1014300"/>
            <a:chOff x="492475" y="5227225"/>
            <a:chExt cx="9291900" cy="1014300"/>
          </a:xfrm>
        </p:grpSpPr>
        <p:sp>
          <p:nvSpPr>
            <p:cNvPr id="993" name="Google Shape;993;g3f3be2ea3b0_0_531"/>
            <p:cNvSpPr/>
            <p:nvPr/>
          </p:nvSpPr>
          <p:spPr>
            <a:xfrm>
              <a:off x="492475" y="5227225"/>
              <a:ext cx="9291900" cy="1014300"/>
            </a:xfrm>
            <a:prstGeom prst="rect">
              <a:avLst/>
            </a:prstGeom>
            <a:solidFill>
              <a:srgbClr val="F6F6F6"/>
            </a:solidFill>
            <a:ln w="9525" cap="flat" cmpd="sng">
              <a:solidFill>
                <a:srgbClr val="E3E3E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g3f3be2ea3b0_0_531"/>
            <p:cNvSpPr/>
            <p:nvPr/>
          </p:nvSpPr>
          <p:spPr>
            <a:xfrm>
              <a:off x="1665553" y="5366075"/>
              <a:ext cx="2304300" cy="21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Barlow Semi Condensed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CAMPO PRINCIPAL </a:t>
              </a:r>
              <a:r>
                <a:rPr lang="en-US" sz="130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7.500 m²</a:t>
              </a:r>
              <a:endParaRPr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995" name="Google Shape;995;g3f3be2ea3b0_0_531"/>
            <p:cNvSpPr/>
            <p:nvPr/>
          </p:nvSpPr>
          <p:spPr>
            <a:xfrm flipH="1">
              <a:off x="1540976" y="5366071"/>
              <a:ext cx="9600" cy="770400"/>
            </a:xfrm>
            <a:prstGeom prst="rect">
              <a:avLst/>
            </a:prstGeom>
            <a:solidFill>
              <a:srgbClr val="F5F1EA">
                <a:alpha val="1215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g3f3be2ea3b0_0_531"/>
            <p:cNvSpPr/>
            <p:nvPr/>
          </p:nvSpPr>
          <p:spPr>
            <a:xfrm>
              <a:off x="1869025" y="5662800"/>
              <a:ext cx="2029500" cy="4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Futebol de 11</a:t>
              </a: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Capacidade da bancada: 300 </a:t>
              </a:r>
              <a:endParaRPr sz="9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Utilização: jogos oficiais e eventos</a:t>
              </a: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997" name="Google Shape;997;g3f3be2ea3b0_0_5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5900" y="5491348"/>
              <a:ext cx="800099" cy="4860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8" name="Google Shape;998;g3f3be2ea3b0_0_531"/>
            <p:cNvSpPr/>
            <p:nvPr/>
          </p:nvSpPr>
          <p:spPr>
            <a:xfrm flipH="1">
              <a:off x="3881855" y="5349171"/>
              <a:ext cx="9600" cy="770400"/>
            </a:xfrm>
            <a:prstGeom prst="rect">
              <a:avLst/>
            </a:prstGeom>
            <a:solidFill>
              <a:srgbClr val="F5F1EA">
                <a:alpha val="1215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g3f3be2ea3b0_0_531"/>
            <p:cNvSpPr/>
            <p:nvPr/>
          </p:nvSpPr>
          <p:spPr>
            <a:xfrm>
              <a:off x="4084824" y="5366075"/>
              <a:ext cx="2955300" cy="21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Barlow Semi Condensed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CAMPO SECUNDÁRIO</a:t>
              </a:r>
              <a:r>
                <a:rPr lang="en-US" sz="1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30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7.000 m²</a:t>
              </a:r>
              <a:endParaRPr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1000" name="Google Shape;1000;g3f3be2ea3b0_0_531"/>
            <p:cNvSpPr/>
            <p:nvPr/>
          </p:nvSpPr>
          <p:spPr>
            <a:xfrm>
              <a:off x="4288300" y="5662800"/>
              <a:ext cx="2352300" cy="4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Futebol de 11</a:t>
              </a: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Capacidade da bancada: 100 </a:t>
              </a:r>
              <a:endParaRPr sz="9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Utilização: jogos de treino e competição</a:t>
              </a:r>
              <a:endParaRPr sz="9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001" name="Google Shape;1001;g3f3be2ea3b0_0_531"/>
            <p:cNvSpPr/>
            <p:nvPr/>
          </p:nvSpPr>
          <p:spPr>
            <a:xfrm flipH="1">
              <a:off x="6661605" y="5349171"/>
              <a:ext cx="9600" cy="770400"/>
            </a:xfrm>
            <a:prstGeom prst="rect">
              <a:avLst/>
            </a:prstGeom>
            <a:solidFill>
              <a:srgbClr val="F5F1EA">
                <a:alpha val="12157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g3f3be2ea3b0_0_531"/>
            <p:cNvSpPr/>
            <p:nvPr/>
          </p:nvSpPr>
          <p:spPr>
            <a:xfrm>
              <a:off x="6896776" y="5368200"/>
              <a:ext cx="2555700" cy="21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1200"/>
                <a:buFont typeface="Barlow Semi Condensed"/>
                <a:buNone/>
              </a:pPr>
              <a:r>
                <a:rPr lang="en-US" sz="1300" b="1" i="0" u="none" strike="noStrike" cap="none">
                  <a:solidFill>
                    <a:srgbClr val="111111"/>
                  </a:solidFill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CAMPO SECUNDÁRIO</a:t>
              </a:r>
              <a:r>
                <a:rPr lang="en-US" sz="13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30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7.000 m²</a:t>
              </a:r>
              <a:endParaRPr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endParaRPr>
            </a:p>
          </p:txBody>
        </p:sp>
        <p:sp>
          <p:nvSpPr>
            <p:cNvPr id="1003" name="Google Shape;1003;g3f3be2ea3b0_0_531"/>
            <p:cNvSpPr/>
            <p:nvPr/>
          </p:nvSpPr>
          <p:spPr>
            <a:xfrm>
              <a:off x="7100245" y="5664925"/>
              <a:ext cx="2684100" cy="43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Futebol de 7 e de 9</a:t>
              </a: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Capacidade da bancada: 100 </a:t>
              </a:r>
              <a:endParaRPr sz="9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r>
                <a:rPr lang="en-US" sz="938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Utilização: formação, treino e competição</a:t>
              </a:r>
              <a:endParaRPr sz="9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38"/>
                <a:buFont typeface="DM Sans"/>
                <a:buNone/>
              </a:pPr>
              <a:endParaRPr sz="9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1004" name="Google Shape;1004;g3f3be2ea3b0_0_531"/>
          <p:cNvSpPr/>
          <p:nvPr/>
        </p:nvSpPr>
        <p:spPr>
          <a:xfrm>
            <a:off x="509500" y="6011425"/>
            <a:ext cx="11225100" cy="442800"/>
          </a:xfrm>
          <a:prstGeom prst="rect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g3f3be2ea3b0_0_531"/>
          <p:cNvSpPr/>
          <p:nvPr/>
        </p:nvSpPr>
        <p:spPr>
          <a:xfrm>
            <a:off x="918200" y="6099625"/>
            <a:ext cx="103557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Barlow Semi Condensed"/>
              <a:buNone/>
            </a:pPr>
            <a:r>
              <a:rPr lang="en-US" sz="145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18.000 m² dedicados ao crescimento técnico, competitivo e formativo dos atletas.</a:t>
            </a:r>
            <a:endParaRPr sz="145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pic>
        <p:nvPicPr>
          <p:cNvPr id="1006" name="Google Shape;1006;g3f3be2ea3b0_0_5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0312" y="4539150"/>
            <a:ext cx="112250" cy="1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g3f3be2ea3b0_0_5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2750" y="4283450"/>
            <a:ext cx="147350" cy="1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g3f3be2ea3b0_0_5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9500" y="4051725"/>
            <a:ext cx="193878" cy="123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9" name="Google Shape;1009;g3f3be2ea3b0_0_531"/>
          <p:cNvGrpSpPr/>
          <p:nvPr/>
        </p:nvGrpSpPr>
        <p:grpSpPr>
          <a:xfrm>
            <a:off x="4114794" y="5444752"/>
            <a:ext cx="122680" cy="413515"/>
            <a:chOff x="7118350" y="2098650"/>
            <a:chExt cx="112262" cy="378399"/>
          </a:xfrm>
        </p:grpSpPr>
        <p:pic>
          <p:nvPicPr>
            <p:cNvPr id="1010" name="Google Shape;1010;g3f3be2ea3b0_0_53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118350" y="2364800"/>
              <a:ext cx="112249" cy="112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1" name="Google Shape;1011;g3f3be2ea3b0_0_53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123975" y="2098650"/>
              <a:ext cx="101025" cy="101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2" name="Google Shape;1012;g3f3be2ea3b0_0_53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118362" y="2231725"/>
              <a:ext cx="112250" cy="1010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3" name="Google Shape;1013;g3f3be2ea3b0_0_531"/>
          <p:cNvGrpSpPr/>
          <p:nvPr/>
        </p:nvGrpSpPr>
        <p:grpSpPr>
          <a:xfrm>
            <a:off x="1702344" y="5444752"/>
            <a:ext cx="122680" cy="413515"/>
            <a:chOff x="7118350" y="2098650"/>
            <a:chExt cx="112262" cy="378399"/>
          </a:xfrm>
        </p:grpSpPr>
        <p:pic>
          <p:nvPicPr>
            <p:cNvPr id="1014" name="Google Shape;1014;g3f3be2ea3b0_0_53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118350" y="2364800"/>
              <a:ext cx="112249" cy="112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5" name="Google Shape;1015;g3f3be2ea3b0_0_53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123975" y="2098650"/>
              <a:ext cx="101025" cy="101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6" name="Google Shape;1016;g3f3be2ea3b0_0_53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118362" y="2231725"/>
              <a:ext cx="112250" cy="10103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7" name="Google Shape;1017;g3f3be2ea3b0_0_531"/>
          <p:cNvGrpSpPr/>
          <p:nvPr/>
        </p:nvGrpSpPr>
        <p:grpSpPr>
          <a:xfrm>
            <a:off x="6903036" y="5444752"/>
            <a:ext cx="122680" cy="413515"/>
            <a:chOff x="7118350" y="2098650"/>
            <a:chExt cx="112262" cy="378399"/>
          </a:xfrm>
        </p:grpSpPr>
        <p:pic>
          <p:nvPicPr>
            <p:cNvPr id="1018" name="Google Shape;1018;g3f3be2ea3b0_0_53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118350" y="2364800"/>
              <a:ext cx="112249" cy="1122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9" name="Google Shape;1019;g3f3be2ea3b0_0_53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123975" y="2098650"/>
              <a:ext cx="101025" cy="101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0" name="Google Shape;1020;g3f3be2ea3b0_0_53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118362" y="2231725"/>
              <a:ext cx="112250" cy="1010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1" name="Google Shape;1021;g3f3be2ea3b0_0_531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3f3be2ea3b0_0_569"/>
          <p:cNvSpPr/>
          <p:nvPr/>
        </p:nvSpPr>
        <p:spPr>
          <a:xfrm>
            <a:off x="509500" y="4177225"/>
            <a:ext cx="4310100" cy="18342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g3f3be2ea3b0_0_569"/>
          <p:cNvSpPr/>
          <p:nvPr/>
        </p:nvSpPr>
        <p:spPr>
          <a:xfrm>
            <a:off x="509500" y="6011425"/>
            <a:ext cx="11225100" cy="442800"/>
          </a:xfrm>
          <a:prstGeom prst="rect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g3f3be2ea3b0_0_569"/>
          <p:cNvSpPr/>
          <p:nvPr/>
        </p:nvSpPr>
        <p:spPr>
          <a:xfrm>
            <a:off x="509500" y="12434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HUB 2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g3f3be2ea3b0_0_569"/>
          <p:cNvSpPr/>
          <p:nvPr/>
        </p:nvSpPr>
        <p:spPr>
          <a:xfrm>
            <a:off x="462475" y="1803250"/>
            <a:ext cx="6794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CENTRO DE PERFORMANCE HUMANA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g3f3be2ea3b0_0_569"/>
          <p:cNvSpPr/>
          <p:nvPr/>
        </p:nvSpPr>
        <p:spPr>
          <a:xfrm>
            <a:off x="492475" y="3073075"/>
            <a:ext cx="61632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Centro avançado de ciência, inovação e desenvolvimento humano, que integra tecnologia, saúde e desempenho em todas as suas dimensões.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32" name="Google Shape;1032;g3f3be2ea3b0_0_569"/>
          <p:cNvSpPr/>
          <p:nvPr/>
        </p:nvSpPr>
        <p:spPr>
          <a:xfrm>
            <a:off x="492478" y="3815225"/>
            <a:ext cx="23043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EDIFÍCIO PRINCIPAL </a:t>
            </a: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3.000 m²</a:t>
            </a:r>
            <a:endParaRPr sz="13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033" name="Google Shape;1033;g3f3be2ea3b0_0_569"/>
          <p:cNvSpPr/>
          <p:nvPr/>
        </p:nvSpPr>
        <p:spPr>
          <a:xfrm>
            <a:off x="660274" y="4987575"/>
            <a:ext cx="661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1200"/>
              <a:buFont typeface="Barlow Semi Condensed"/>
              <a:buNone/>
            </a:pPr>
            <a:r>
              <a:rPr lang="en-US" sz="1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PISO 1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4" name="Google Shape;1034;g3f3be2ea3b0_0_569"/>
          <p:cNvGrpSpPr/>
          <p:nvPr/>
        </p:nvGrpSpPr>
        <p:grpSpPr>
          <a:xfrm>
            <a:off x="1490850" y="4926875"/>
            <a:ext cx="1154400" cy="185700"/>
            <a:chOff x="661900" y="4881736"/>
            <a:chExt cx="1154400" cy="185700"/>
          </a:xfrm>
        </p:grpSpPr>
        <p:pic>
          <p:nvPicPr>
            <p:cNvPr id="1035" name="Google Shape;1035;g3f3be2ea3b0_0_569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1900" y="48888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6" name="Google Shape;1036;g3f3be2ea3b0_0_569"/>
            <p:cNvSpPr/>
            <p:nvPr/>
          </p:nvSpPr>
          <p:spPr>
            <a:xfrm>
              <a:off x="852400" y="4881736"/>
              <a:ext cx="9639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Biomecânica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7" name="Google Shape;1037;g3f3be2ea3b0_0_569"/>
          <p:cNvGrpSpPr/>
          <p:nvPr/>
        </p:nvGrpSpPr>
        <p:grpSpPr>
          <a:xfrm>
            <a:off x="2532218" y="4926875"/>
            <a:ext cx="1428597" cy="185700"/>
            <a:chOff x="1664853" y="4881736"/>
            <a:chExt cx="1428597" cy="185700"/>
          </a:xfrm>
        </p:grpSpPr>
        <p:pic>
          <p:nvPicPr>
            <p:cNvPr id="1038" name="Google Shape;1038;g3f3be2ea3b0_0_569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64853" y="48888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9" name="Google Shape;1039;g3f3be2ea3b0_0_569"/>
            <p:cNvSpPr/>
            <p:nvPr/>
          </p:nvSpPr>
          <p:spPr>
            <a:xfrm>
              <a:off x="1855350" y="4881736"/>
              <a:ext cx="12381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Análise de vídeo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0" name="Google Shape;1040;g3f3be2ea3b0_0_569"/>
          <p:cNvGrpSpPr/>
          <p:nvPr/>
        </p:nvGrpSpPr>
        <p:grpSpPr>
          <a:xfrm>
            <a:off x="1490851" y="5125701"/>
            <a:ext cx="1622399" cy="185700"/>
            <a:chOff x="2690651" y="4881725"/>
            <a:chExt cx="1622399" cy="185700"/>
          </a:xfrm>
        </p:grpSpPr>
        <p:pic>
          <p:nvPicPr>
            <p:cNvPr id="1041" name="Google Shape;1041;g3f3be2ea3b0_0_569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690651" y="48888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2" name="Google Shape;1042;g3f3be2ea3b0_0_569"/>
            <p:cNvSpPr/>
            <p:nvPr/>
          </p:nvSpPr>
          <p:spPr>
            <a:xfrm>
              <a:off x="2881150" y="4881725"/>
              <a:ext cx="14319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IA aplicada ao desporto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3" name="Google Shape;1043;g3f3be2ea3b0_0_569"/>
          <p:cNvGrpSpPr/>
          <p:nvPr/>
        </p:nvGrpSpPr>
        <p:grpSpPr>
          <a:xfrm>
            <a:off x="3169416" y="5125701"/>
            <a:ext cx="1321200" cy="185700"/>
            <a:chOff x="4273000" y="4881725"/>
            <a:chExt cx="1321200" cy="185700"/>
          </a:xfrm>
        </p:grpSpPr>
        <p:pic>
          <p:nvPicPr>
            <p:cNvPr id="1044" name="Google Shape;1044;g3f3be2ea3b0_0_569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273000" y="4888865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g3f3be2ea3b0_0_569"/>
            <p:cNvSpPr/>
            <p:nvPr/>
          </p:nvSpPr>
          <p:spPr>
            <a:xfrm>
              <a:off x="4463500" y="4881725"/>
              <a:ext cx="11307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Salas de formação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6" name="Google Shape;1046;g3f3be2ea3b0_0_569"/>
          <p:cNvSpPr/>
          <p:nvPr/>
        </p:nvSpPr>
        <p:spPr>
          <a:xfrm>
            <a:off x="674974" y="4378300"/>
            <a:ext cx="661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1200"/>
              <a:buFont typeface="Barlow Semi Condensed"/>
              <a:buNone/>
            </a:pPr>
            <a:r>
              <a:rPr lang="en-US" sz="1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PISO 0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7" name="Google Shape;1047;g3f3be2ea3b0_0_569"/>
          <p:cNvGrpSpPr/>
          <p:nvPr/>
        </p:nvGrpSpPr>
        <p:grpSpPr>
          <a:xfrm>
            <a:off x="1490850" y="4321751"/>
            <a:ext cx="661200" cy="185700"/>
            <a:chOff x="661900" y="4301025"/>
            <a:chExt cx="661200" cy="185700"/>
          </a:xfrm>
        </p:grpSpPr>
        <p:pic>
          <p:nvPicPr>
            <p:cNvPr id="1048" name="Google Shape;1048;g3f3be2ea3b0_0_569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61900" y="43081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9" name="Google Shape;1049;g3f3be2ea3b0_0_569"/>
            <p:cNvSpPr/>
            <p:nvPr/>
          </p:nvSpPr>
          <p:spPr>
            <a:xfrm>
              <a:off x="852400" y="4301025"/>
              <a:ext cx="4707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Ginásio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g3f3be2ea3b0_0_569"/>
          <p:cNvGrpSpPr/>
          <p:nvPr/>
        </p:nvGrpSpPr>
        <p:grpSpPr>
          <a:xfrm>
            <a:off x="2213641" y="4321750"/>
            <a:ext cx="851711" cy="185700"/>
            <a:chOff x="1380219" y="4301024"/>
            <a:chExt cx="851711" cy="185700"/>
          </a:xfrm>
        </p:grpSpPr>
        <p:pic>
          <p:nvPicPr>
            <p:cNvPr id="1051" name="Google Shape;1051;g3f3be2ea3b0_0_569" descr="preencoded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380219" y="43081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2" name="Google Shape;1052;g3f3be2ea3b0_0_569"/>
            <p:cNvSpPr/>
            <p:nvPr/>
          </p:nvSpPr>
          <p:spPr>
            <a:xfrm>
              <a:off x="1570730" y="4301024"/>
              <a:ext cx="6612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Força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3" name="Google Shape;1053;g3f3be2ea3b0_0_569"/>
          <p:cNvGrpSpPr/>
          <p:nvPr/>
        </p:nvGrpSpPr>
        <p:grpSpPr>
          <a:xfrm>
            <a:off x="1490846" y="4520578"/>
            <a:ext cx="721198" cy="185700"/>
            <a:chOff x="1998302" y="4301025"/>
            <a:chExt cx="721198" cy="185700"/>
          </a:xfrm>
        </p:grpSpPr>
        <p:pic>
          <p:nvPicPr>
            <p:cNvPr id="1054" name="Google Shape;1054;g3f3be2ea3b0_0_569" descr="preencoded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98302" y="43081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5" name="Google Shape;1055;g3f3be2ea3b0_0_569"/>
            <p:cNvSpPr/>
            <p:nvPr/>
          </p:nvSpPr>
          <p:spPr>
            <a:xfrm>
              <a:off x="2188800" y="4301025"/>
              <a:ext cx="5307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Potência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6" name="Google Shape;1056;g3f3be2ea3b0_0_569"/>
          <p:cNvGrpSpPr/>
          <p:nvPr/>
        </p:nvGrpSpPr>
        <p:grpSpPr>
          <a:xfrm>
            <a:off x="2283780" y="4520578"/>
            <a:ext cx="879298" cy="185700"/>
            <a:chOff x="2779352" y="4301025"/>
            <a:chExt cx="879298" cy="185700"/>
          </a:xfrm>
        </p:grpSpPr>
        <p:pic>
          <p:nvPicPr>
            <p:cNvPr id="1057" name="Google Shape;1057;g3f3be2ea3b0_0_569" descr="preencoded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779352" y="4308169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8" name="Google Shape;1058;g3f3be2ea3b0_0_569"/>
            <p:cNvSpPr/>
            <p:nvPr/>
          </p:nvSpPr>
          <p:spPr>
            <a:xfrm>
              <a:off x="2969850" y="4301025"/>
              <a:ext cx="6888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Mobilidade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9" name="Google Shape;1059;g3f3be2ea3b0_0_569"/>
          <p:cNvSpPr/>
          <p:nvPr/>
        </p:nvSpPr>
        <p:spPr>
          <a:xfrm>
            <a:off x="674074" y="5580000"/>
            <a:ext cx="661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9FF00"/>
              </a:buClr>
              <a:buSzPts val="1200"/>
              <a:buFont typeface="Barlow Semi Condensed"/>
              <a:buNone/>
            </a:pPr>
            <a:r>
              <a:rPr lang="en-US" sz="12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PISO 2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0" name="Google Shape;1060;g3f3be2ea3b0_0_569"/>
          <p:cNvGrpSpPr/>
          <p:nvPr/>
        </p:nvGrpSpPr>
        <p:grpSpPr>
          <a:xfrm>
            <a:off x="1490850" y="5519860"/>
            <a:ext cx="1428600" cy="185700"/>
            <a:chOff x="661900" y="5455100"/>
            <a:chExt cx="1428600" cy="185700"/>
          </a:xfrm>
        </p:grpSpPr>
        <p:pic>
          <p:nvPicPr>
            <p:cNvPr id="1061" name="Google Shape;1061;g3f3be2ea3b0_0_569" descr="preencoded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61900" y="5462247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2" name="Google Shape;1062;g3f3be2ea3b0_0_569"/>
            <p:cNvSpPr/>
            <p:nvPr/>
          </p:nvSpPr>
          <p:spPr>
            <a:xfrm>
              <a:off x="852400" y="5455100"/>
              <a:ext cx="12381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Medicina desportiva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3" name="Google Shape;1063;g3f3be2ea3b0_0_569"/>
          <p:cNvGrpSpPr/>
          <p:nvPr/>
        </p:nvGrpSpPr>
        <p:grpSpPr>
          <a:xfrm>
            <a:off x="2980836" y="5519850"/>
            <a:ext cx="1042193" cy="185700"/>
            <a:chOff x="2064307" y="5455090"/>
            <a:chExt cx="1042193" cy="185700"/>
          </a:xfrm>
        </p:grpSpPr>
        <p:pic>
          <p:nvPicPr>
            <p:cNvPr id="1064" name="Google Shape;1064;g3f3be2ea3b0_0_569" descr="preencoded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064307" y="5462247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5" name="Google Shape;1065;g3f3be2ea3b0_0_569"/>
            <p:cNvSpPr/>
            <p:nvPr/>
          </p:nvSpPr>
          <p:spPr>
            <a:xfrm>
              <a:off x="2254800" y="5455090"/>
              <a:ext cx="8517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Fisioterapia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6" name="Google Shape;1066;g3f3be2ea3b0_0_569"/>
          <p:cNvGrpSpPr/>
          <p:nvPr/>
        </p:nvGrpSpPr>
        <p:grpSpPr>
          <a:xfrm>
            <a:off x="1490858" y="5723501"/>
            <a:ext cx="721200" cy="185700"/>
            <a:chOff x="3000808" y="5455103"/>
            <a:chExt cx="721200" cy="185700"/>
          </a:xfrm>
        </p:grpSpPr>
        <p:pic>
          <p:nvPicPr>
            <p:cNvPr id="1067" name="Google Shape;1067;g3f3be2ea3b0_0_569" descr="preencoded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000808" y="5462247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8" name="Google Shape;1068;g3f3be2ea3b0_0_569"/>
            <p:cNvSpPr/>
            <p:nvPr/>
          </p:nvSpPr>
          <p:spPr>
            <a:xfrm>
              <a:off x="3191308" y="5455103"/>
              <a:ext cx="5307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Nutrição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9" name="Google Shape;1069;g3f3be2ea3b0_0_569"/>
          <p:cNvGrpSpPr/>
          <p:nvPr/>
        </p:nvGrpSpPr>
        <p:grpSpPr>
          <a:xfrm>
            <a:off x="2291132" y="5723500"/>
            <a:ext cx="1012794" cy="185700"/>
            <a:chOff x="3779031" y="5455101"/>
            <a:chExt cx="1012794" cy="185700"/>
          </a:xfrm>
        </p:grpSpPr>
        <p:pic>
          <p:nvPicPr>
            <p:cNvPr id="1070" name="Google Shape;1070;g3f3be2ea3b0_0_569" descr="preencoded.pn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779031" y="5462247"/>
              <a:ext cx="133350" cy="133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1" name="Google Shape;1071;g3f3be2ea3b0_0_569"/>
            <p:cNvSpPr/>
            <p:nvPr/>
          </p:nvSpPr>
          <p:spPr>
            <a:xfrm>
              <a:off x="3969525" y="5455101"/>
              <a:ext cx="822300" cy="18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900"/>
                <a:buFont typeface="DM Sans"/>
                <a:buNone/>
              </a:pPr>
              <a:r>
                <a:rPr lang="en-US" sz="1000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Psicologia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2" name="Google Shape;1072;g3f3be2ea3b0_0_569"/>
          <p:cNvSpPr/>
          <p:nvPr/>
        </p:nvSpPr>
        <p:spPr>
          <a:xfrm rot="-5400000" flipH="1">
            <a:off x="2665208" y="2757004"/>
            <a:ext cx="9600" cy="40806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g3f3be2ea3b0_0_569"/>
          <p:cNvSpPr/>
          <p:nvPr/>
        </p:nvSpPr>
        <p:spPr>
          <a:xfrm rot="-5400000" flipH="1">
            <a:off x="2665208" y="3354802"/>
            <a:ext cx="9600" cy="40806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g3f3be2ea3b0_0_569"/>
          <p:cNvSpPr/>
          <p:nvPr/>
        </p:nvSpPr>
        <p:spPr>
          <a:xfrm>
            <a:off x="509500" y="6099625"/>
            <a:ext cx="112251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Barlow Semi Condensed"/>
              <a:buNone/>
            </a:pPr>
            <a:r>
              <a:rPr lang="en-US" sz="145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Ciência, tecnologia e saúde ao serviço do desempenho. Um centro de excelência para treinar, desenvolver e capacitar atletas de alto rendimento.</a:t>
            </a:r>
            <a:endParaRPr sz="145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075" name="Google Shape;1075;g3f3be2ea3b0_0_569"/>
          <p:cNvSpPr txBox="1"/>
          <p:nvPr/>
        </p:nvSpPr>
        <p:spPr>
          <a:xfrm>
            <a:off x="4693000" y="-637881"/>
            <a:ext cx="705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6" name="Google Shape;1076;g3f3be2ea3b0_0_56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810925" y="1085525"/>
            <a:ext cx="4923624" cy="4923624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77" name="Google Shape;1077;g3f3be2ea3b0_0_569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3f3be2ea3b0_0_624"/>
          <p:cNvSpPr/>
          <p:nvPr/>
        </p:nvSpPr>
        <p:spPr>
          <a:xfrm>
            <a:off x="509500" y="12434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HUB 3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g3f3be2ea3b0_0_624"/>
          <p:cNvSpPr/>
          <p:nvPr/>
        </p:nvSpPr>
        <p:spPr>
          <a:xfrm>
            <a:off x="462475" y="1803250"/>
            <a:ext cx="55383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RESIDÊNCIA DESPORTIVA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g3f3be2ea3b0_0_624"/>
          <p:cNvSpPr/>
          <p:nvPr/>
        </p:nvSpPr>
        <p:spPr>
          <a:xfrm>
            <a:off x="509500" y="3733788"/>
            <a:ext cx="4419600" cy="22776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g3f3be2ea3b0_0_624"/>
          <p:cNvSpPr/>
          <p:nvPr/>
        </p:nvSpPr>
        <p:spPr>
          <a:xfrm>
            <a:off x="760825" y="4606767"/>
            <a:ext cx="1714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RESIDÊNCIA </a:t>
            </a: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2.500 m²</a:t>
            </a:r>
            <a:endParaRPr sz="13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087" name="Google Shape;1087;g3f3be2ea3b0_0_624"/>
          <p:cNvSpPr/>
          <p:nvPr/>
        </p:nvSpPr>
        <p:spPr>
          <a:xfrm>
            <a:off x="968000" y="4972998"/>
            <a:ext cx="20295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Capacidade: 60 atletas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30 quartos twin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Salas de estudo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Salas comuns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Refeitório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88" name="Google Shape;1088;g3f3be2ea3b0_0_624"/>
          <p:cNvSpPr/>
          <p:nvPr/>
        </p:nvSpPr>
        <p:spPr>
          <a:xfrm rot="10800000" flipH="1">
            <a:off x="2561457" y="3880303"/>
            <a:ext cx="9600" cy="19761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9" name="Google Shape;1089;g3f3be2ea3b0_0_624"/>
          <p:cNvSpPr/>
          <p:nvPr/>
        </p:nvSpPr>
        <p:spPr>
          <a:xfrm>
            <a:off x="509500" y="6011425"/>
            <a:ext cx="11225100" cy="442800"/>
          </a:xfrm>
          <a:prstGeom prst="rect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g3f3be2ea3b0_0_624"/>
          <p:cNvSpPr/>
          <p:nvPr/>
        </p:nvSpPr>
        <p:spPr>
          <a:xfrm>
            <a:off x="509500" y="6099625"/>
            <a:ext cx="112251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Barlow Semi Condensed"/>
              <a:buNone/>
            </a:pPr>
            <a:r>
              <a:rPr lang="en-US" sz="145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Acolher, cuidar e capacitar. Tudo o que atletas e equipas precisam para alcançar o seu melhor desempenho.</a:t>
            </a:r>
            <a:endParaRPr sz="145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091" name="Google Shape;1091;g3f3be2ea3b0_0_624"/>
          <p:cNvSpPr/>
          <p:nvPr/>
        </p:nvSpPr>
        <p:spPr>
          <a:xfrm>
            <a:off x="3055963" y="4604043"/>
            <a:ext cx="1363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HOTEL </a:t>
            </a: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1.500 m²</a:t>
            </a:r>
            <a:endParaRPr sz="13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092" name="Google Shape;1092;g3f3be2ea3b0_0_624"/>
          <p:cNvSpPr/>
          <p:nvPr/>
        </p:nvSpPr>
        <p:spPr>
          <a:xfrm>
            <a:off x="3056800" y="4970277"/>
            <a:ext cx="17145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60 quartos twin / duplos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   Famílias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   Equipas visitantes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    Treinadores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093" name="Google Shape;1093;g3f3be2ea3b0_0_624"/>
          <p:cNvGrpSpPr/>
          <p:nvPr/>
        </p:nvGrpSpPr>
        <p:grpSpPr>
          <a:xfrm>
            <a:off x="725192" y="4973045"/>
            <a:ext cx="155714" cy="851212"/>
            <a:chOff x="7773660" y="2070172"/>
            <a:chExt cx="127051" cy="694527"/>
          </a:xfrm>
        </p:grpSpPr>
        <p:pic>
          <p:nvPicPr>
            <p:cNvPr id="1094" name="Google Shape;1094;g3f3be2ea3b0_0_6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89942" y="2660749"/>
              <a:ext cx="94486" cy="10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5" name="Google Shape;1095;g3f3be2ea3b0_0_6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773660" y="2070172"/>
              <a:ext cx="127051" cy="1154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6" name="Google Shape;1096;g3f3be2ea3b0_0_6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773669" y="2512527"/>
              <a:ext cx="127032" cy="1039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7" name="Google Shape;1097;g3f3be2ea3b0_0_6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773660" y="2357738"/>
              <a:ext cx="127051" cy="115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8" name="Google Shape;1098;g3f3be2ea3b0_0_6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773673" y="2221494"/>
              <a:ext cx="127025" cy="103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99" name="Google Shape;1099;g3f3be2ea3b0_0_6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95872" y="4993420"/>
            <a:ext cx="173001" cy="14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g3f3be2ea3b0_0_6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545897" y="4032815"/>
            <a:ext cx="383322" cy="470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g3f3be2ea3b0_0_6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82964" y="4032820"/>
            <a:ext cx="470208" cy="470208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g3f3be2ea3b0_0_624"/>
          <p:cNvSpPr/>
          <p:nvPr/>
        </p:nvSpPr>
        <p:spPr>
          <a:xfrm>
            <a:off x="3079226" y="5211079"/>
            <a:ext cx="43500" cy="43500"/>
          </a:xfrm>
          <a:prstGeom prst="ellipse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g3f3be2ea3b0_0_624"/>
          <p:cNvSpPr/>
          <p:nvPr/>
        </p:nvSpPr>
        <p:spPr>
          <a:xfrm>
            <a:off x="3079226" y="5397210"/>
            <a:ext cx="43500" cy="43500"/>
          </a:xfrm>
          <a:prstGeom prst="ellipse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g3f3be2ea3b0_0_624"/>
          <p:cNvSpPr/>
          <p:nvPr/>
        </p:nvSpPr>
        <p:spPr>
          <a:xfrm>
            <a:off x="3079226" y="5583341"/>
            <a:ext cx="43500" cy="43500"/>
          </a:xfrm>
          <a:prstGeom prst="ellipse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1111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5" name="Google Shape;1105;g3f3be2ea3b0_0_6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10925" y="1087853"/>
            <a:ext cx="4923624" cy="4923624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06" name="Google Shape;1106;g3f3be2ea3b0_0_624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07" name="Google Shape;1107;g3f3be2ea3b0_0_624"/>
          <p:cNvSpPr/>
          <p:nvPr/>
        </p:nvSpPr>
        <p:spPr>
          <a:xfrm>
            <a:off x="492475" y="3073075"/>
            <a:ext cx="5682600" cy="5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Alojamento premium para atletas, equipas e visitantes, com instalações completas para conforto, foco e recuperação.</a:t>
            </a:r>
            <a:endParaRPr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3f3be2ea3b0_0_653"/>
          <p:cNvSpPr/>
          <p:nvPr/>
        </p:nvSpPr>
        <p:spPr>
          <a:xfrm>
            <a:off x="509500" y="6011425"/>
            <a:ext cx="11225100" cy="442800"/>
          </a:xfrm>
          <a:prstGeom prst="rect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g3f3be2ea3b0_0_653"/>
          <p:cNvSpPr/>
          <p:nvPr/>
        </p:nvSpPr>
        <p:spPr>
          <a:xfrm>
            <a:off x="509500" y="12434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HUB 4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g3f3be2ea3b0_0_653"/>
          <p:cNvSpPr/>
          <p:nvPr/>
        </p:nvSpPr>
        <p:spPr>
          <a:xfrm>
            <a:off x="462477" y="1803250"/>
            <a:ext cx="69270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ESCOLA SPORTS IQ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g3f3be2ea3b0_0_653"/>
          <p:cNvSpPr/>
          <p:nvPr/>
        </p:nvSpPr>
        <p:spPr>
          <a:xfrm>
            <a:off x="492475" y="3094031"/>
            <a:ext cx="29457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PARCERIAS</a:t>
            </a: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ESTRATÉGICAS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endParaRPr sz="13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17" name="Google Shape;1117;g3f3be2ea3b0_0_653"/>
          <p:cNvSpPr/>
          <p:nvPr/>
        </p:nvSpPr>
        <p:spPr>
          <a:xfrm>
            <a:off x="509500" y="6099625"/>
            <a:ext cx="112251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Barlow Semi Condensed"/>
              <a:buNone/>
            </a:pPr>
            <a:r>
              <a:rPr lang="en-US" sz="145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Educação e desempenho. Formar atletas prontos para competir no desporto e vencer na vida.</a:t>
            </a:r>
            <a:endParaRPr sz="145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118" name="Google Shape;1118;g3f3be2ea3b0_0_653"/>
          <p:cNvSpPr/>
          <p:nvPr/>
        </p:nvSpPr>
        <p:spPr>
          <a:xfrm>
            <a:off x="532178" y="4198900"/>
            <a:ext cx="36576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DM Sans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Capacidade para 100 estudantes-atletas </a:t>
            </a:r>
            <a:r>
              <a:rPr lang="en-US" sz="10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integrados em escolas parceiras e apoiados pelo programa Sports IQ</a:t>
            </a:r>
            <a:endParaRPr sz="10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19" name="Google Shape;1119;g3f3be2ea3b0_0_653"/>
          <p:cNvSpPr/>
          <p:nvPr/>
        </p:nvSpPr>
        <p:spPr>
          <a:xfrm>
            <a:off x="509500" y="4820525"/>
            <a:ext cx="4188900" cy="11910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g3f3be2ea3b0_0_653"/>
          <p:cNvSpPr/>
          <p:nvPr/>
        </p:nvSpPr>
        <p:spPr>
          <a:xfrm>
            <a:off x="682553" y="4983575"/>
            <a:ext cx="23043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MODELO</a:t>
            </a: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EDUCATIVO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21" name="Google Shape;1121;g3f3be2ea3b0_0_653"/>
          <p:cNvSpPr/>
          <p:nvPr/>
        </p:nvSpPr>
        <p:spPr>
          <a:xfrm>
            <a:off x="886025" y="5293425"/>
            <a:ext cx="20295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Ensino híbrido e presencial</a:t>
            </a:r>
            <a:endParaRPr sz="103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Apoio ao atleta</a:t>
            </a:r>
            <a:endParaRPr sz="103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Tutoria académica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22" name="Google Shape;1122;g3f3be2ea3b0_0_653"/>
          <p:cNvSpPr/>
          <p:nvPr/>
        </p:nvSpPr>
        <p:spPr>
          <a:xfrm>
            <a:off x="2939379" y="5293421"/>
            <a:ext cx="2029500" cy="6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Competências globais</a:t>
            </a:r>
            <a:endParaRPr sz="103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Literacia digital e de IA</a:t>
            </a:r>
            <a:endParaRPr sz="103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38"/>
              <a:buFont typeface="DM Sans"/>
              <a:buNone/>
            </a:pPr>
            <a:r>
              <a:rPr lang="en-US" sz="1038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Desenvolvimento pessoal</a:t>
            </a:r>
            <a:endParaRPr sz="1038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123" name="Google Shape;1123;g3f3be2ea3b0_0_653"/>
          <p:cNvGrpSpPr/>
          <p:nvPr/>
        </p:nvGrpSpPr>
        <p:grpSpPr>
          <a:xfrm>
            <a:off x="2758837" y="5305118"/>
            <a:ext cx="139131" cy="551932"/>
            <a:chOff x="8390186" y="2363833"/>
            <a:chExt cx="129533" cy="513855"/>
          </a:xfrm>
        </p:grpSpPr>
        <p:pic>
          <p:nvPicPr>
            <p:cNvPr id="1124" name="Google Shape;1124;g3f3be2ea3b0_0_65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99783" y="2580851"/>
              <a:ext cx="110333" cy="9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5" name="Google Shape;1125;g3f3be2ea3b0_0_653"/>
            <p:cNvPicPr preferRelativeResize="0"/>
            <p:nvPr/>
          </p:nvPicPr>
          <p:blipFill rotWithShape="1">
            <a:blip r:embed="rId4">
              <a:alphaModFix/>
            </a:blip>
            <a:srcRect l="-8700" t="-8713" r="-8712" b="-8713"/>
            <a:stretch/>
          </p:blipFill>
          <p:spPr>
            <a:xfrm>
              <a:off x="8390186" y="2363833"/>
              <a:ext cx="129533" cy="1295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6" name="Google Shape;1126;g3f3be2ea3b0_0_65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99800" y="2767363"/>
              <a:ext cx="110325" cy="110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27" name="Google Shape;1127;g3f3be2ea3b0_0_653"/>
          <p:cNvGrpSpPr/>
          <p:nvPr/>
        </p:nvGrpSpPr>
        <p:grpSpPr>
          <a:xfrm>
            <a:off x="719871" y="5327435"/>
            <a:ext cx="124248" cy="513603"/>
            <a:chOff x="8196176" y="2388503"/>
            <a:chExt cx="110325" cy="456050"/>
          </a:xfrm>
        </p:grpSpPr>
        <p:pic>
          <p:nvPicPr>
            <p:cNvPr id="1128" name="Google Shape;1128;g3f3be2ea3b0_0_65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196176" y="2764228"/>
              <a:ext cx="110325" cy="80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9" name="Google Shape;1129;g3f3be2ea3b0_0_65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199700" y="2388503"/>
              <a:ext cx="103276" cy="94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0" name="Google Shape;1130;g3f3be2ea3b0_0_65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204187" y="2583354"/>
              <a:ext cx="94325" cy="943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31" name="Google Shape;1131;g3f3be2ea3b0_0_6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5347" y="3539683"/>
            <a:ext cx="2521277" cy="348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g3f3be2ea3b0_0_6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360300" y="3359087"/>
            <a:ext cx="1829806" cy="61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g3f3be2ea3b0_0_653"/>
          <p:cNvSpPr/>
          <p:nvPr/>
        </p:nvSpPr>
        <p:spPr>
          <a:xfrm>
            <a:off x="492475" y="2463475"/>
            <a:ext cx="7251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Educação internacional para atletas de elevado potencial.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134" name="Google Shape;1134;g3f3be2ea3b0_0_6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10975" y="1087797"/>
            <a:ext cx="4923624" cy="4923624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35" name="Google Shape;1135;g3f3be2ea3b0_0_653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Google Shape;1141;g3f3be2ea3b0_0_6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0925" y="1087800"/>
            <a:ext cx="4923624" cy="4923624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42" name="Google Shape;1142;g3f3be2ea3b0_0_680"/>
          <p:cNvSpPr/>
          <p:nvPr/>
        </p:nvSpPr>
        <p:spPr>
          <a:xfrm>
            <a:off x="509500" y="6011425"/>
            <a:ext cx="11225100" cy="4428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3E3E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g3f3be2ea3b0_0_680"/>
          <p:cNvSpPr/>
          <p:nvPr/>
        </p:nvSpPr>
        <p:spPr>
          <a:xfrm>
            <a:off x="509500" y="12434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HUB 5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g3f3be2ea3b0_0_680"/>
          <p:cNvSpPr/>
          <p:nvPr/>
        </p:nvSpPr>
        <p:spPr>
          <a:xfrm>
            <a:off x="462467" y="1803260"/>
            <a:ext cx="55680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ARENA MULTIUSOS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g3f3be2ea3b0_0_680"/>
          <p:cNvSpPr/>
          <p:nvPr/>
        </p:nvSpPr>
        <p:spPr>
          <a:xfrm>
            <a:off x="492475" y="2463475"/>
            <a:ext cx="4261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Um espaço versátil e moderno para treino, competição e eventos de alto nível.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6" name="Google Shape;1146;g3f3be2ea3b0_0_680"/>
          <p:cNvSpPr/>
          <p:nvPr/>
        </p:nvSpPr>
        <p:spPr>
          <a:xfrm>
            <a:off x="509500" y="3277425"/>
            <a:ext cx="4053300" cy="22905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g3f3be2ea3b0_0_680"/>
          <p:cNvSpPr/>
          <p:nvPr/>
        </p:nvSpPr>
        <p:spPr>
          <a:xfrm>
            <a:off x="665950" y="4513975"/>
            <a:ext cx="1593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CAPACIDADE</a:t>
            </a:r>
            <a:b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</a:br>
            <a:r>
              <a:rPr lang="en-US" sz="13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500 LUGARES</a:t>
            </a:r>
            <a:endParaRPr sz="1300" b="1" i="0" u="none" strike="noStrike" cap="none">
              <a:solidFill>
                <a:srgbClr val="111111"/>
              </a:solidFill>
              <a:highlight>
                <a:srgbClr val="E9FF00"/>
              </a:highlight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148" name="Google Shape;1148;g3f3be2ea3b0_0_680"/>
          <p:cNvSpPr/>
          <p:nvPr/>
        </p:nvSpPr>
        <p:spPr>
          <a:xfrm rot="10800000" flipH="1">
            <a:off x="2412475" y="3415349"/>
            <a:ext cx="9600" cy="19761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9" name="Google Shape;1149;g3f3be2ea3b0_0_6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0025" y="3927134"/>
            <a:ext cx="465329" cy="418862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g3f3be2ea3b0_0_680"/>
          <p:cNvSpPr/>
          <p:nvPr/>
        </p:nvSpPr>
        <p:spPr>
          <a:xfrm>
            <a:off x="3210588" y="3748305"/>
            <a:ext cx="554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FUTSAL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g3f3be2ea3b0_0_680"/>
          <p:cNvSpPr/>
          <p:nvPr/>
        </p:nvSpPr>
        <p:spPr>
          <a:xfrm>
            <a:off x="3210588" y="4062027"/>
            <a:ext cx="951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BASQUETEBOL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g3f3be2ea3b0_0_680"/>
          <p:cNvSpPr/>
          <p:nvPr/>
        </p:nvSpPr>
        <p:spPr>
          <a:xfrm>
            <a:off x="3210588" y="4375749"/>
            <a:ext cx="6498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ANDEBOL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g3f3be2ea3b0_0_680"/>
          <p:cNvSpPr/>
          <p:nvPr/>
        </p:nvSpPr>
        <p:spPr>
          <a:xfrm>
            <a:off x="3210588" y="4689471"/>
            <a:ext cx="639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EVENTOS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4" name="Google Shape;1154;g3f3be2ea3b0_0_6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10639" y="4053416"/>
            <a:ext cx="195440" cy="195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g3f3be2ea3b0_0_6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37092" y="4974740"/>
            <a:ext cx="142542" cy="19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g3f3be2ea3b0_0_6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10641" y="4360428"/>
            <a:ext cx="195440" cy="195440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g3f3be2ea3b0_0_680"/>
          <p:cNvSpPr/>
          <p:nvPr/>
        </p:nvSpPr>
        <p:spPr>
          <a:xfrm>
            <a:off x="3210588" y="5003193"/>
            <a:ext cx="10098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CONFERÊNCIAS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8" name="Google Shape;1158;g3f3be2ea3b0_0_68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19007" y="4667439"/>
            <a:ext cx="178710" cy="195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g3f3be2ea3b0_0_68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11761" y="3748650"/>
            <a:ext cx="193195" cy="193195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g3f3be2ea3b0_0_680"/>
          <p:cNvSpPr/>
          <p:nvPr/>
        </p:nvSpPr>
        <p:spPr>
          <a:xfrm>
            <a:off x="509500" y="5568636"/>
            <a:ext cx="11225100" cy="442800"/>
          </a:xfrm>
          <a:prstGeom prst="rect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g3f3be2ea3b0_0_680"/>
          <p:cNvSpPr/>
          <p:nvPr/>
        </p:nvSpPr>
        <p:spPr>
          <a:xfrm>
            <a:off x="509500" y="5606825"/>
            <a:ext cx="11225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45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Um espaço, infinitas possibilidades. Treinar, competir, inspirar e ligar</a:t>
            </a:r>
            <a:endParaRPr sz="145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grpSp>
        <p:nvGrpSpPr>
          <p:cNvPr id="1162" name="Google Shape;1162;g3f3be2ea3b0_0_680"/>
          <p:cNvGrpSpPr/>
          <p:nvPr/>
        </p:nvGrpSpPr>
        <p:grpSpPr>
          <a:xfrm>
            <a:off x="1579641" y="6145664"/>
            <a:ext cx="2382464" cy="174311"/>
            <a:chOff x="4634541" y="3083225"/>
            <a:chExt cx="2382464" cy="174311"/>
          </a:xfrm>
        </p:grpSpPr>
        <p:sp>
          <p:nvSpPr>
            <p:cNvPr id="1163" name="Google Shape;1163;g3f3be2ea3b0_0_680"/>
            <p:cNvSpPr/>
            <p:nvPr/>
          </p:nvSpPr>
          <p:spPr>
            <a:xfrm>
              <a:off x="4887305" y="3083236"/>
              <a:ext cx="2129700" cy="1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Pavimento desportivo de alto rendimento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64" name="Google Shape;1164;g3f3be2ea3b0_0_680" descr="preencoded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634541" y="3083225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5" name="Google Shape;1165;g3f3be2ea3b0_0_680"/>
          <p:cNvGrpSpPr/>
          <p:nvPr/>
        </p:nvGrpSpPr>
        <p:grpSpPr>
          <a:xfrm>
            <a:off x="4234145" y="6145664"/>
            <a:ext cx="1925553" cy="171450"/>
            <a:chOff x="4890472" y="3425339"/>
            <a:chExt cx="1925553" cy="171450"/>
          </a:xfrm>
        </p:grpSpPr>
        <p:sp>
          <p:nvSpPr>
            <p:cNvPr id="1166" name="Google Shape;1166;g3f3be2ea3b0_0_680"/>
            <p:cNvSpPr/>
            <p:nvPr/>
          </p:nvSpPr>
          <p:spPr>
            <a:xfrm>
              <a:off x="5101825" y="3425350"/>
              <a:ext cx="1714200" cy="16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Iluminação LED de última geração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67" name="Google Shape;1167;g3f3be2ea3b0_0_680" descr="preencoded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890472" y="3425339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8" name="Google Shape;1168;g3f3be2ea3b0_0_680"/>
          <p:cNvGrpSpPr/>
          <p:nvPr/>
        </p:nvGrpSpPr>
        <p:grpSpPr>
          <a:xfrm>
            <a:off x="6461404" y="6145664"/>
            <a:ext cx="1794467" cy="174311"/>
            <a:chOff x="4849056" y="3766039"/>
            <a:chExt cx="1794467" cy="174311"/>
          </a:xfrm>
        </p:grpSpPr>
        <p:sp>
          <p:nvSpPr>
            <p:cNvPr id="1169" name="Google Shape;1169;g3f3be2ea3b0_0_680"/>
            <p:cNvSpPr/>
            <p:nvPr/>
          </p:nvSpPr>
          <p:spPr>
            <a:xfrm>
              <a:off x="5101823" y="3766050"/>
              <a:ext cx="1541700" cy="1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Sistemas audiovisuais de topo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0" name="Google Shape;1170;g3f3be2ea3b0_0_680" descr="preencoded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849056" y="3766039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71" name="Google Shape;1171;g3f3be2ea3b0_0_680"/>
          <p:cNvGrpSpPr/>
          <p:nvPr/>
        </p:nvGrpSpPr>
        <p:grpSpPr>
          <a:xfrm>
            <a:off x="8558288" y="6145664"/>
            <a:ext cx="2106162" cy="171450"/>
            <a:chOff x="4849763" y="4105350"/>
            <a:chExt cx="2106162" cy="171450"/>
          </a:xfrm>
        </p:grpSpPr>
        <p:sp>
          <p:nvSpPr>
            <p:cNvPr id="1172" name="Google Shape;1172;g3f3be2ea3b0_0_680"/>
            <p:cNvSpPr/>
            <p:nvPr/>
          </p:nvSpPr>
          <p:spPr>
            <a:xfrm>
              <a:off x="5102525" y="4105361"/>
              <a:ext cx="1853400" cy="16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Infraestrutura moderna e flexível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3" name="Google Shape;1173;g3f3be2ea3b0_0_680" descr="preencoded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849763" y="4105350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4" name="Google Shape;1174;g3f3be2ea3b0_0_680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" name="Google Shape;1180;g3f3be2ea3b0_0_7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0925" y="1087800"/>
            <a:ext cx="4923624" cy="4923624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81" name="Google Shape;1181;g3f3be2ea3b0_0_719"/>
          <p:cNvSpPr/>
          <p:nvPr/>
        </p:nvSpPr>
        <p:spPr>
          <a:xfrm>
            <a:off x="509500" y="5568636"/>
            <a:ext cx="11225100" cy="442800"/>
          </a:xfrm>
          <a:prstGeom prst="rect">
            <a:avLst/>
          </a:prstGeom>
          <a:solidFill>
            <a:srgbClr val="FF3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g3f3be2ea3b0_0_719"/>
          <p:cNvSpPr/>
          <p:nvPr/>
        </p:nvSpPr>
        <p:spPr>
          <a:xfrm>
            <a:off x="509500" y="6011425"/>
            <a:ext cx="11225100" cy="4428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g3f3be2ea3b0_0_719"/>
          <p:cNvSpPr/>
          <p:nvPr/>
        </p:nvSpPr>
        <p:spPr>
          <a:xfrm>
            <a:off x="509500" y="12434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HUB 6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g3f3be2ea3b0_0_719"/>
          <p:cNvSpPr/>
          <p:nvPr/>
        </p:nvSpPr>
        <p:spPr>
          <a:xfrm>
            <a:off x="462475" y="1803250"/>
            <a:ext cx="63486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CLUBHOUSE DE 1.000 M²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g3f3be2ea3b0_0_719"/>
          <p:cNvSpPr/>
          <p:nvPr/>
        </p:nvSpPr>
        <p:spPr>
          <a:xfrm>
            <a:off x="492475" y="2463475"/>
            <a:ext cx="4261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r>
              <a:rPr lang="en-US" sz="1400" b="0" i="0" u="none" strike="noStrike" cap="none">
                <a:solidFill>
                  <a:srgbClr val="111111"/>
                </a:solidFill>
                <a:latin typeface="DM Sans"/>
                <a:ea typeface="DM Sans"/>
                <a:cs typeface="DM Sans"/>
                <a:sym typeface="DM Sans"/>
              </a:rPr>
              <a:t>O ponto de encontro da comunidade Sports IQ. Conforto, networking e uma experiência premium.</a:t>
            </a: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DM Sans"/>
              <a:buNone/>
            </a:pPr>
            <a:endParaRPr sz="1400" b="0" i="0" u="none" strike="noStrike" cap="none">
              <a:solidFill>
                <a:srgbClr val="11111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86" name="Google Shape;1186;g3f3be2ea3b0_0_719"/>
          <p:cNvSpPr/>
          <p:nvPr/>
        </p:nvSpPr>
        <p:spPr>
          <a:xfrm>
            <a:off x="509500" y="3278125"/>
            <a:ext cx="3343800" cy="22905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g3f3be2ea3b0_0_719"/>
          <p:cNvSpPr/>
          <p:nvPr/>
        </p:nvSpPr>
        <p:spPr>
          <a:xfrm>
            <a:off x="1463350" y="5653472"/>
            <a:ext cx="9265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ctr" rtl="0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450" b="0" i="0" u="none" strike="noStrike" cap="none">
                <a:solidFill>
                  <a:schemeClr val="l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rPr>
              <a:t>Ligação. Experiência. Excelência. Um espaço concebido para inspirar, criar relações e abrir oportunidades.</a:t>
            </a:r>
            <a:endParaRPr sz="1450" b="0" i="0" u="none" strike="noStrike" cap="none">
              <a:solidFill>
                <a:schemeClr val="lt1"/>
              </a:solidFill>
              <a:latin typeface="Barlow Semi Condensed Medium"/>
              <a:ea typeface="Barlow Semi Condensed Medium"/>
              <a:cs typeface="Barlow Semi Condensed Medium"/>
              <a:sym typeface="Barlow Semi Condensed Medium"/>
            </a:endParaRPr>
          </a:p>
        </p:txBody>
      </p:sp>
      <p:sp>
        <p:nvSpPr>
          <p:cNvPr id="1188" name="Google Shape;1188;g3f3be2ea3b0_0_719"/>
          <p:cNvSpPr/>
          <p:nvPr/>
        </p:nvSpPr>
        <p:spPr>
          <a:xfrm>
            <a:off x="1263473" y="4481757"/>
            <a:ext cx="22782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LOJA DE PRODUTOS DESPORTIVOS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g3f3be2ea3b0_0_719"/>
          <p:cNvSpPr/>
          <p:nvPr/>
        </p:nvSpPr>
        <p:spPr>
          <a:xfrm>
            <a:off x="1263473" y="4804156"/>
            <a:ext cx="19284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3 SALAS DE REUNIÕES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g3f3be2ea3b0_0_719"/>
          <p:cNvSpPr/>
          <p:nvPr/>
        </p:nvSpPr>
        <p:spPr>
          <a:xfrm>
            <a:off x="1263473" y="5126555"/>
            <a:ext cx="20823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WORKSPACE PARA 15 POSTOS</a:t>
            </a:r>
            <a:endParaRPr sz="105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endParaRPr sz="105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1191" name="Google Shape;1191;g3f3be2ea3b0_0_719"/>
          <p:cNvGrpSpPr/>
          <p:nvPr/>
        </p:nvGrpSpPr>
        <p:grpSpPr>
          <a:xfrm>
            <a:off x="2858324" y="6145675"/>
            <a:ext cx="1459903" cy="174300"/>
            <a:chOff x="3540926" y="3943938"/>
            <a:chExt cx="1459903" cy="174300"/>
          </a:xfrm>
        </p:grpSpPr>
        <p:pic>
          <p:nvPicPr>
            <p:cNvPr id="1192" name="Google Shape;1192;g3f3be2ea3b0_0_719" descr="preencoded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40926" y="3945367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3" name="Google Shape;1193;g3f3be2ea3b0_0_719"/>
            <p:cNvSpPr/>
            <p:nvPr/>
          </p:nvSpPr>
          <p:spPr>
            <a:xfrm>
              <a:off x="3766929" y="3943938"/>
              <a:ext cx="1233900" cy="1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Wi-Fi de alta velocidade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4" name="Google Shape;1194;g3f3be2ea3b0_0_719"/>
          <p:cNvGrpSpPr/>
          <p:nvPr/>
        </p:nvGrpSpPr>
        <p:grpSpPr>
          <a:xfrm>
            <a:off x="6335652" y="6145675"/>
            <a:ext cx="1459901" cy="174300"/>
            <a:chOff x="3455045" y="4625346"/>
            <a:chExt cx="1459901" cy="174300"/>
          </a:xfrm>
        </p:grpSpPr>
        <p:pic>
          <p:nvPicPr>
            <p:cNvPr id="1195" name="Google Shape;1195;g3f3be2ea3b0_0_719" descr="preencoded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55045" y="4626308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6" name="Google Shape;1196;g3f3be2ea3b0_0_719"/>
            <p:cNvSpPr/>
            <p:nvPr/>
          </p:nvSpPr>
          <p:spPr>
            <a:xfrm>
              <a:off x="3681046" y="4625346"/>
              <a:ext cx="1233900" cy="1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Esplanada exterior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g3f3be2ea3b0_0_719"/>
          <p:cNvGrpSpPr/>
          <p:nvPr/>
        </p:nvGrpSpPr>
        <p:grpSpPr>
          <a:xfrm>
            <a:off x="4591029" y="6145675"/>
            <a:ext cx="1541799" cy="174300"/>
            <a:chOff x="3540926" y="4284642"/>
            <a:chExt cx="1541799" cy="174300"/>
          </a:xfrm>
        </p:grpSpPr>
        <p:pic>
          <p:nvPicPr>
            <p:cNvPr id="1198" name="Google Shape;1198;g3f3be2ea3b0_0_719" descr="preencoded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540926" y="4285838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9" name="Google Shape;1199;g3f3be2ea3b0_0_719"/>
            <p:cNvSpPr/>
            <p:nvPr/>
          </p:nvSpPr>
          <p:spPr>
            <a:xfrm>
              <a:off x="3766925" y="4284642"/>
              <a:ext cx="1315800" cy="1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Estacionamento privado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0" name="Google Shape;1200;g3f3be2ea3b0_0_719"/>
          <p:cNvGrpSpPr/>
          <p:nvPr/>
        </p:nvGrpSpPr>
        <p:grpSpPr>
          <a:xfrm>
            <a:off x="7791870" y="6145675"/>
            <a:ext cx="1541805" cy="174300"/>
            <a:chOff x="3594358" y="4966050"/>
            <a:chExt cx="1541805" cy="174300"/>
          </a:xfrm>
        </p:grpSpPr>
        <p:pic>
          <p:nvPicPr>
            <p:cNvPr id="1201" name="Google Shape;1201;g3f3be2ea3b0_0_719" descr="preencoded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94358" y="4966779"/>
              <a:ext cx="171450" cy="171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2" name="Google Shape;1202;g3f3be2ea3b0_0_719"/>
            <p:cNvSpPr/>
            <p:nvPr/>
          </p:nvSpPr>
          <p:spPr>
            <a:xfrm>
              <a:off x="3820364" y="4966050"/>
              <a:ext cx="1315800" cy="1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98621"/>
                </a:lnSpc>
                <a:spcBef>
                  <a:spcPts val="0"/>
                </a:spcBef>
                <a:spcAft>
                  <a:spcPts val="0"/>
                </a:spcAft>
                <a:buClr>
                  <a:srgbClr val="111111"/>
                </a:buClr>
                <a:buSzPts val="825"/>
                <a:buFont typeface="DM Sans"/>
                <a:buNone/>
              </a:pPr>
              <a:r>
                <a:rPr lang="en-US" sz="825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Acesso controlado 24h</a:t>
              </a:r>
              <a:endParaRPr sz="82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03" name="Google Shape;1203;g3f3be2ea3b0_0_7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2765" y="3844263"/>
            <a:ext cx="176909" cy="194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g3f3be2ea3b0_0_7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92113" y="3520779"/>
            <a:ext cx="138214" cy="181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g3f3be2ea3b0_0_71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55686" y="4180943"/>
            <a:ext cx="211067" cy="17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g3f3be2ea3b0_0_71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62707" y="4810427"/>
            <a:ext cx="197025" cy="17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g3f3be2ea3b0_0_71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62712" y="5131584"/>
            <a:ext cx="197016" cy="16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g3f3be2ea3b0_0_71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82387" y="4495685"/>
            <a:ext cx="157664" cy="172691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g3f3be2ea3b0_0_719"/>
          <p:cNvSpPr/>
          <p:nvPr/>
        </p:nvSpPr>
        <p:spPr>
          <a:xfrm>
            <a:off x="1263464" y="3514560"/>
            <a:ext cx="5541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BAR</a:t>
            </a:r>
            <a:endParaRPr sz="105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endParaRPr sz="105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10" name="Google Shape;1210;g3f3be2ea3b0_0_719"/>
          <p:cNvSpPr/>
          <p:nvPr/>
        </p:nvSpPr>
        <p:spPr>
          <a:xfrm>
            <a:off x="1263475" y="3836959"/>
            <a:ext cx="951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RESTAURANTE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g3f3be2ea3b0_0_719"/>
          <p:cNvSpPr/>
          <p:nvPr/>
        </p:nvSpPr>
        <p:spPr>
          <a:xfrm>
            <a:off x="1263475" y="4159358"/>
            <a:ext cx="6498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Barlow Semi Condensed"/>
              <a:buNone/>
            </a:pPr>
            <a:r>
              <a:rPr lang="en-US" sz="105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LOUNGE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g3f3be2ea3b0_0_719"/>
          <p:cNvSpPr/>
          <p:nvPr/>
        </p:nvSpPr>
        <p:spPr>
          <a:xfrm>
            <a:off x="457205" y="320040"/>
            <a:ext cx="3657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03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HUBS</a:t>
            </a:r>
            <a:endParaRPr sz="10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3f3be2ea3b0_0_757"/>
          <p:cNvSpPr/>
          <p:nvPr/>
        </p:nvSpPr>
        <p:spPr>
          <a:xfrm>
            <a:off x="746625" y="1874550"/>
            <a:ext cx="10698900" cy="31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29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SPORTS IQ Human Performance Lab CITY</a:t>
            </a:r>
            <a:r>
              <a:rPr lang="en-US" sz="29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endParaRPr sz="29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400"/>
              <a:buFont typeface="Barlow Semi Condensed"/>
              <a:buNone/>
            </a:pPr>
            <a:r>
              <a:rPr lang="en-US" sz="8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8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A DIFERENÇA SPORT IQ</a:t>
            </a:r>
            <a:endParaRPr sz="8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3f3be2ea3b0_0_762"/>
          <p:cNvSpPr/>
          <p:nvPr/>
        </p:nvSpPr>
        <p:spPr>
          <a:xfrm>
            <a:off x="953390" y="2470260"/>
            <a:ext cx="39006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84"/>
              <a:buFont typeface="DM Sans"/>
              <a:buNone/>
            </a:pPr>
            <a:r>
              <a:rPr lang="en-US" sz="151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DESENVOLVIMENTO HUMANO E DESPORTIVO</a:t>
            </a:r>
            <a:endParaRPr sz="1378" b="0" i="0" u="none" strike="noStrike" cap="none">
              <a:solidFill>
                <a:srgbClr val="00000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25" name="Google Shape;1225;g3f3be2ea3b0_0_762"/>
          <p:cNvSpPr/>
          <p:nvPr/>
        </p:nvSpPr>
        <p:spPr>
          <a:xfrm>
            <a:off x="953390" y="2895773"/>
            <a:ext cx="39186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84"/>
              <a:buFont typeface="DM Sans"/>
              <a:buNone/>
            </a:pPr>
            <a:r>
              <a:rPr lang="en-US" sz="151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DESEMPENHO DESPORTIVO</a:t>
            </a:r>
            <a:endParaRPr sz="1515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26" name="Google Shape;1226;g3f3be2ea3b0_0_762"/>
          <p:cNvSpPr/>
          <p:nvPr/>
        </p:nvSpPr>
        <p:spPr>
          <a:xfrm>
            <a:off x="953389" y="3321287"/>
            <a:ext cx="35730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84"/>
              <a:buFont typeface="DM Sans"/>
              <a:buNone/>
            </a:pPr>
            <a:r>
              <a:rPr lang="en-US" sz="151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TECNOLOGIA APLICADA AO DESPORTO</a:t>
            </a:r>
            <a:endParaRPr sz="1515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27" name="Google Shape;1227;g3f3be2ea3b0_0_762"/>
          <p:cNvSpPr/>
          <p:nvPr/>
        </p:nvSpPr>
        <p:spPr>
          <a:xfrm>
            <a:off x="953390" y="3746800"/>
            <a:ext cx="37878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84"/>
              <a:buFont typeface="DM Sans"/>
              <a:buNone/>
            </a:pPr>
            <a:r>
              <a:rPr lang="en-US" sz="151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EDUCAÇÃO DUAL (ESCOLA + DESPORTO)</a:t>
            </a:r>
            <a:endParaRPr sz="1515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28" name="Google Shape;1228;g3f3be2ea3b0_0_762"/>
          <p:cNvSpPr/>
          <p:nvPr/>
        </p:nvSpPr>
        <p:spPr>
          <a:xfrm>
            <a:off x="953390" y="4172314"/>
            <a:ext cx="39849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84"/>
              <a:buFont typeface="DM Sans"/>
              <a:buNone/>
            </a:pPr>
            <a:r>
              <a:rPr lang="en-US" sz="151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CAMPOS INTERNACIONAIS</a:t>
            </a:r>
            <a:endParaRPr sz="1515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29" name="Google Shape;1229;g3f3be2ea3b0_0_762"/>
          <p:cNvSpPr/>
          <p:nvPr/>
        </p:nvSpPr>
        <p:spPr>
          <a:xfrm>
            <a:off x="953390" y="4597827"/>
            <a:ext cx="39849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84"/>
              <a:buFont typeface="DM Sans"/>
              <a:buNone/>
            </a:pPr>
            <a:r>
              <a:rPr lang="en-US" sz="1515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ESPAÇOS PARA TREINO, TRABALHO, ETC.</a:t>
            </a:r>
            <a:endParaRPr sz="1515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30" name="Google Shape;1230;g3f3be2ea3b0_0_762"/>
          <p:cNvSpPr/>
          <p:nvPr/>
        </p:nvSpPr>
        <p:spPr>
          <a:xfrm>
            <a:off x="509500" y="5568625"/>
            <a:ext cx="11225100" cy="8856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1" name="Google Shape;1231;g3f3be2ea3b0_0_762"/>
          <p:cNvSpPr/>
          <p:nvPr/>
        </p:nvSpPr>
        <p:spPr>
          <a:xfrm>
            <a:off x="509500" y="2081667"/>
            <a:ext cx="3657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95F"/>
              </a:buClr>
              <a:buSzPts val="1100"/>
              <a:buFont typeface="Barlow Semi Condensed"/>
              <a:buNone/>
            </a:pPr>
            <a:r>
              <a:rPr lang="en-US" sz="15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ESPECIALIZAÇÃO EM:</a:t>
            </a:r>
            <a:endParaRPr sz="1500" b="1" i="0" u="none" strike="noStrike" cap="none">
              <a:solidFill>
                <a:srgbClr val="FF395F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32" name="Google Shape;1232;g3f3be2ea3b0_0_762"/>
          <p:cNvSpPr/>
          <p:nvPr/>
        </p:nvSpPr>
        <p:spPr>
          <a:xfrm>
            <a:off x="462475" y="1188747"/>
            <a:ext cx="71886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 DIFERENÇA SPORT IQ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33" name="Google Shape;1233;g3f3be2ea3b0_0_762"/>
          <p:cNvSpPr/>
          <p:nvPr/>
        </p:nvSpPr>
        <p:spPr>
          <a:xfrm>
            <a:off x="3891514" y="5747927"/>
            <a:ext cx="9600" cy="4932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4" name="Google Shape;1234;g3f3be2ea3b0_0_762"/>
          <p:cNvGrpSpPr/>
          <p:nvPr/>
        </p:nvGrpSpPr>
        <p:grpSpPr>
          <a:xfrm>
            <a:off x="3652179" y="5735025"/>
            <a:ext cx="1750894" cy="544200"/>
            <a:chOff x="4090031" y="5430225"/>
            <a:chExt cx="1750894" cy="544200"/>
          </a:xfrm>
        </p:grpSpPr>
        <p:pic>
          <p:nvPicPr>
            <p:cNvPr id="1235" name="Google Shape;1235;g3f3be2ea3b0_0_762" descr="preencoded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90031" y="5430225"/>
              <a:ext cx="292480" cy="29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6" name="Google Shape;1236;g3f3be2ea3b0_0_762"/>
            <p:cNvSpPr/>
            <p:nvPr/>
          </p:nvSpPr>
          <p:spPr>
            <a:xfrm>
              <a:off x="4467225" y="5443125"/>
              <a:ext cx="1373700" cy="5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050"/>
                <a:buFont typeface="Barlow Semi Condensed"/>
                <a:buNone/>
              </a:pPr>
              <a:r>
                <a:rPr lang="en-US" sz="12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Excelência. </a:t>
              </a:r>
              <a:br>
                <a:rPr lang="en-US" sz="10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</a:br>
              <a:r>
                <a:rPr lang="en-US" sz="963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Padrões internacionais em todas as áreas.</a:t>
              </a:r>
              <a:endParaRPr sz="963" b="0" i="0" u="none" strike="noStrike" cap="non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7" name="Google Shape;1237;g3f3be2ea3b0_0_762"/>
          <p:cNvSpPr/>
          <p:nvPr/>
        </p:nvSpPr>
        <p:spPr>
          <a:xfrm>
            <a:off x="5916137" y="5747927"/>
            <a:ext cx="9600" cy="4932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g3f3be2ea3b0_0_762"/>
          <p:cNvSpPr/>
          <p:nvPr/>
        </p:nvSpPr>
        <p:spPr>
          <a:xfrm>
            <a:off x="8483965" y="5747927"/>
            <a:ext cx="9600" cy="493200"/>
          </a:xfrm>
          <a:prstGeom prst="rect">
            <a:avLst/>
          </a:prstGeom>
          <a:solidFill>
            <a:srgbClr val="F5F1EA">
              <a:alpha val="12157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9" name="Google Shape;1239;g3f3be2ea3b0_0_762"/>
          <p:cNvPicPr preferRelativeResize="0"/>
          <p:nvPr/>
        </p:nvPicPr>
        <p:blipFill rotWithShape="1">
          <a:blip r:embed="rId4">
            <a:alphaModFix/>
          </a:blip>
          <a:srcRect l="6009" r="6009"/>
          <a:stretch/>
        </p:blipFill>
        <p:spPr>
          <a:xfrm>
            <a:off x="7816000" y="1078925"/>
            <a:ext cx="3918600" cy="4489699"/>
          </a:xfrm>
          <a:prstGeom prst="rect">
            <a:avLst/>
          </a:prstGeom>
          <a:noFill/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40" name="Google Shape;1240;g3f3be2ea3b0_0_762"/>
          <p:cNvGrpSpPr/>
          <p:nvPr/>
        </p:nvGrpSpPr>
        <p:grpSpPr>
          <a:xfrm>
            <a:off x="5793482" y="5747925"/>
            <a:ext cx="2836199" cy="531300"/>
            <a:chOff x="6181075" y="5443125"/>
            <a:chExt cx="2836199" cy="531300"/>
          </a:xfrm>
        </p:grpSpPr>
        <p:sp>
          <p:nvSpPr>
            <p:cNvPr id="1241" name="Google Shape;1241;g3f3be2ea3b0_0_762"/>
            <p:cNvSpPr/>
            <p:nvPr/>
          </p:nvSpPr>
          <p:spPr>
            <a:xfrm>
              <a:off x="6554574" y="5443125"/>
              <a:ext cx="2462700" cy="5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050"/>
                <a:buFont typeface="Barlow Semi Condensed"/>
                <a:buNone/>
              </a:pPr>
              <a:r>
                <a:rPr lang="en-US" sz="12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Impacto. </a:t>
              </a:r>
              <a:br>
                <a:rPr lang="en-US" sz="10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</a:br>
              <a:r>
                <a:rPr lang="en-US" sz="963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Formamos melhores atletas, melhores pessoas e um futuro melhor.</a:t>
              </a:r>
              <a:endParaRPr sz="963" b="0" i="0" u="none" strike="noStrike" cap="non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42" name="Google Shape;1242;g3f3be2ea3b0_0_76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81075" y="5456039"/>
              <a:ext cx="292500" cy="2551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3" name="Google Shape;1243;g3f3be2ea3b0_0_762"/>
          <p:cNvGrpSpPr/>
          <p:nvPr/>
        </p:nvGrpSpPr>
        <p:grpSpPr>
          <a:xfrm>
            <a:off x="645486" y="5742200"/>
            <a:ext cx="3113964" cy="537025"/>
            <a:chOff x="645486" y="5437400"/>
            <a:chExt cx="3113964" cy="537025"/>
          </a:xfrm>
        </p:grpSpPr>
        <p:sp>
          <p:nvSpPr>
            <p:cNvPr id="1244" name="Google Shape;1244;g3f3be2ea3b0_0_762"/>
            <p:cNvSpPr/>
            <p:nvPr/>
          </p:nvSpPr>
          <p:spPr>
            <a:xfrm>
              <a:off x="1047750" y="5443125"/>
              <a:ext cx="2711700" cy="5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050"/>
                <a:buFont typeface="Barlow Semi Condensed"/>
                <a:buNone/>
              </a:pPr>
              <a:r>
                <a:rPr lang="en-US" sz="12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Uma visão integrada. </a:t>
              </a:r>
              <a:br>
                <a:rPr lang="en-US" sz="10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</a:br>
              <a:r>
                <a:rPr lang="en-US" sz="963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Do treino à educação, da tecnologia à aprendizagem, do atleta à comunidade.</a:t>
              </a:r>
              <a:endParaRPr sz="963" b="0" i="0" u="none" strike="noStrike" cap="non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45" name="Google Shape;1245;g3f3be2ea3b0_0_76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45486" y="5437400"/>
              <a:ext cx="292475" cy="2924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6" name="Google Shape;1246;g3f3be2ea3b0_0_762"/>
          <p:cNvGrpSpPr/>
          <p:nvPr/>
        </p:nvGrpSpPr>
        <p:grpSpPr>
          <a:xfrm>
            <a:off x="8813749" y="5747925"/>
            <a:ext cx="2921213" cy="531300"/>
            <a:chOff x="8813262" y="5443125"/>
            <a:chExt cx="2921213" cy="531300"/>
          </a:xfrm>
        </p:grpSpPr>
        <p:sp>
          <p:nvSpPr>
            <p:cNvPr id="1247" name="Google Shape;1247;g3f3be2ea3b0_0_762"/>
            <p:cNvSpPr/>
            <p:nvPr/>
          </p:nvSpPr>
          <p:spPr>
            <a:xfrm>
              <a:off x="9198875" y="5443125"/>
              <a:ext cx="2535600" cy="5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07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E9FF00"/>
                </a:buClr>
                <a:buSzPts val="1050"/>
                <a:buFont typeface="Barlow Semi Condensed"/>
                <a:buNone/>
              </a:pPr>
              <a:r>
                <a:rPr lang="en-US" sz="12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  <a:t>Ligação global. </a:t>
              </a:r>
              <a:br>
                <a:rPr lang="en-US" sz="1050" b="1" i="0" u="none" strike="noStrike" cap="none">
                  <a:solidFill>
                    <a:srgbClr val="111111"/>
                  </a:solidFill>
                  <a:highlight>
                    <a:srgbClr val="E9FF00"/>
                  </a:highlight>
                  <a:latin typeface="Barlow Semi Condensed"/>
                  <a:ea typeface="Barlow Semi Condensed"/>
                  <a:cs typeface="Barlow Semi Condensed"/>
                  <a:sym typeface="Barlow Semi Condensed"/>
                </a:rPr>
              </a:br>
              <a:r>
                <a:rPr lang="en-US" sz="963" b="0" i="0" u="none" strike="noStrike" cap="none">
                  <a:solidFill>
                    <a:srgbClr val="111111"/>
                  </a:solidFill>
                  <a:latin typeface="DM Sans"/>
                  <a:ea typeface="DM Sans"/>
                  <a:cs typeface="DM Sans"/>
                  <a:sym typeface="DM Sans"/>
                </a:rPr>
                <a:t>Parcerias internacionais, experiências globais, oportunidades sem fronteiras.</a:t>
              </a:r>
              <a:endParaRPr sz="963" b="0" i="0" u="none" strike="noStrike" cap="non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48" name="Google Shape;1248;g3f3be2ea3b0_0_76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13262" y="5448899"/>
              <a:ext cx="255175" cy="255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9" name="Google Shape;1249;g3f3be2ea3b0_0_7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9491" y="2640408"/>
            <a:ext cx="268707" cy="245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g3f3be2ea3b0_0_76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476" y="3954104"/>
            <a:ext cx="260729" cy="189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g3f3be2ea3b0_0_76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3476" y="4344212"/>
            <a:ext cx="260729" cy="260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g3f3be2ea3b0_0_76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9494" y="4778135"/>
            <a:ext cx="268707" cy="243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g3f3be2ea3b0_0_76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18260" y="3486385"/>
            <a:ext cx="251183" cy="26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g3f3be2ea3b0_0_76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12325" y="3129251"/>
            <a:ext cx="290950" cy="1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g3f3be2ea3b0_0_76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487173" y="2880975"/>
            <a:ext cx="695308" cy="88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g3f3be2ea3b0_0_762"/>
          <p:cNvSpPr/>
          <p:nvPr/>
        </p:nvSpPr>
        <p:spPr>
          <a:xfrm>
            <a:off x="457198" y="320050"/>
            <a:ext cx="5196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Barlow Semi Condensed"/>
              <a:buNone/>
            </a:pPr>
            <a:r>
              <a:rPr lang="en-US" sz="1000" b="1" i="0" u="none" strike="noStrike" cap="none">
                <a:solidFill>
                  <a:srgbClr val="111111"/>
                </a:solidFill>
                <a:highlight>
                  <a:srgbClr val="E9FF00"/>
                </a:highlight>
                <a:latin typeface="Barlow Semi Condensed"/>
                <a:ea typeface="Barlow Semi Condensed"/>
                <a:cs typeface="Barlow Semi Condensed"/>
                <a:sym typeface="Barlow Semi Condensed"/>
              </a:rPr>
              <a:t>04</a:t>
            </a:r>
            <a:r>
              <a:rPr lang="en-US" sz="1000" b="1" i="0" u="none" strike="noStrike" cap="none">
                <a:solidFill>
                  <a:srgbClr val="444444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A DIFERENÇA SPORT IQ</a:t>
            </a:r>
            <a:endParaRPr sz="1000" b="1" i="0" u="none" strike="noStrike" cap="none">
              <a:solidFill>
                <a:srgbClr val="444444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3f3be2ea3b0_0_799"/>
          <p:cNvSpPr/>
          <p:nvPr/>
        </p:nvSpPr>
        <p:spPr>
          <a:xfrm>
            <a:off x="2145100" y="3899550"/>
            <a:ext cx="1753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LUÍS RASQUILHA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g3f3be2ea3b0_0_799"/>
          <p:cNvSpPr/>
          <p:nvPr/>
        </p:nvSpPr>
        <p:spPr>
          <a:xfrm>
            <a:off x="4171624" y="3899550"/>
            <a:ext cx="1753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MARCELA BIANCHI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g3f3be2ea3b0_0_799"/>
          <p:cNvSpPr/>
          <p:nvPr/>
        </p:nvSpPr>
        <p:spPr>
          <a:xfrm>
            <a:off x="6273450" y="3899550"/>
            <a:ext cx="169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JOSÉ BORRALHO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g3f3be2ea3b0_0_799"/>
          <p:cNvSpPr/>
          <p:nvPr/>
        </p:nvSpPr>
        <p:spPr>
          <a:xfrm>
            <a:off x="3248900" y="6196900"/>
            <a:ext cx="1595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SÉRGIO COSTA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g3f3be2ea3b0_0_799"/>
          <p:cNvSpPr/>
          <p:nvPr/>
        </p:nvSpPr>
        <p:spPr>
          <a:xfrm>
            <a:off x="7298176" y="6196900"/>
            <a:ext cx="169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FILIPA MACHADO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g3f3be2ea3b0_0_799"/>
          <p:cNvSpPr/>
          <p:nvPr/>
        </p:nvSpPr>
        <p:spPr>
          <a:xfrm>
            <a:off x="1981200" y="1158240"/>
            <a:ext cx="82296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5000"/>
              <a:buFont typeface="Barlow Semi Condensed"/>
              <a:buNone/>
            </a:pPr>
            <a:r>
              <a:rPr lang="en-US" sz="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A Equipa Fundadora</a:t>
            </a:r>
            <a:r>
              <a:rPr lang="en-US" sz="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g3f3be2ea3b0_0_799"/>
          <p:cNvSpPr/>
          <p:nvPr/>
        </p:nvSpPr>
        <p:spPr>
          <a:xfrm>
            <a:off x="8322825" y="3899550"/>
            <a:ext cx="169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RUI MARANHÃO</a:t>
            </a:r>
            <a:endParaRPr sz="1300" b="1" i="0" u="none" strike="noStrike" cap="none">
              <a:solidFill>
                <a:srgbClr val="11111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269" name="Google Shape;1269;g3f3be2ea3b0_0_799"/>
          <p:cNvSpPr/>
          <p:nvPr/>
        </p:nvSpPr>
        <p:spPr>
          <a:xfrm>
            <a:off x="5248763" y="6196900"/>
            <a:ext cx="169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00"/>
              <a:buFont typeface="Barlow Semi Condensed"/>
              <a:buNone/>
            </a:pPr>
            <a:r>
              <a:rPr lang="en-US" sz="13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DANIEL ALEXANDRE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0" name="Google Shape;1270;g3f3be2ea3b0_0_799"/>
          <p:cNvPicPr preferRelativeResize="0"/>
          <p:nvPr/>
        </p:nvPicPr>
        <p:blipFill rotWithShape="1">
          <a:blip r:embed="rId3">
            <a:alphaModFix/>
          </a:blip>
          <a:srcRect l="6793" t="8550" r="4867" b="19237"/>
          <a:stretch/>
        </p:blipFill>
        <p:spPr>
          <a:xfrm>
            <a:off x="4119500" y="2145025"/>
            <a:ext cx="1903499" cy="1577400"/>
          </a:xfrm>
          <a:prstGeom prst="rect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1" name="Google Shape;1271;g3f3be2ea3b0_0_799"/>
          <p:cNvPicPr preferRelativeResize="0"/>
          <p:nvPr/>
        </p:nvPicPr>
        <p:blipFill rotWithShape="1">
          <a:blip r:embed="rId4">
            <a:alphaModFix/>
          </a:blip>
          <a:srcRect t="2513" b="14286"/>
          <a:stretch/>
        </p:blipFill>
        <p:spPr>
          <a:xfrm>
            <a:off x="3070025" y="4442375"/>
            <a:ext cx="1928325" cy="1577399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2" name="Google Shape;1272;g3f3be2ea3b0_0_799"/>
          <p:cNvPicPr preferRelativeResize="0"/>
          <p:nvPr/>
        </p:nvPicPr>
        <p:blipFill rotWithShape="1">
          <a:blip r:embed="rId5">
            <a:alphaModFix/>
          </a:blip>
          <a:srcRect t="8144" r="7115" b="22247"/>
          <a:stretch/>
        </p:blipFill>
        <p:spPr>
          <a:xfrm>
            <a:off x="6168900" y="2145025"/>
            <a:ext cx="1903500" cy="1577401"/>
          </a:xfrm>
          <a:prstGeom prst="rect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3" name="Google Shape;1273;g3f3be2ea3b0_0_799"/>
          <p:cNvPicPr preferRelativeResize="0"/>
          <p:nvPr/>
        </p:nvPicPr>
        <p:blipFill rotWithShape="1">
          <a:blip r:embed="rId6">
            <a:alphaModFix/>
          </a:blip>
          <a:srcRect l="9055" t="4430" r="2253" b="22224"/>
          <a:stretch/>
        </p:blipFill>
        <p:spPr>
          <a:xfrm>
            <a:off x="2070100" y="2145025"/>
            <a:ext cx="1903501" cy="15774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4" name="Google Shape;1274;g3f3be2ea3b0_0_799"/>
          <p:cNvPicPr preferRelativeResize="0"/>
          <p:nvPr/>
        </p:nvPicPr>
        <p:blipFill rotWithShape="1">
          <a:blip r:embed="rId7">
            <a:alphaModFix/>
          </a:blip>
          <a:srcRect l="1768" t="9214" r="1604" b="8738"/>
          <a:stretch/>
        </p:blipFill>
        <p:spPr>
          <a:xfrm>
            <a:off x="7193600" y="4442375"/>
            <a:ext cx="1903499" cy="1577399"/>
          </a:xfrm>
          <a:prstGeom prst="rect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5" name="Google Shape;1275;g3f3be2ea3b0_0_799"/>
          <p:cNvPicPr preferRelativeResize="0"/>
          <p:nvPr/>
        </p:nvPicPr>
        <p:blipFill rotWithShape="1">
          <a:blip r:embed="rId8">
            <a:alphaModFix/>
          </a:blip>
          <a:srcRect t="2059" r="4058" b="6038"/>
          <a:stretch/>
        </p:blipFill>
        <p:spPr>
          <a:xfrm>
            <a:off x="5144225" y="4442375"/>
            <a:ext cx="1903501" cy="1577400"/>
          </a:xfrm>
          <a:prstGeom prst="rect">
            <a:avLst/>
          </a:prstGeom>
          <a:noFill/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6" name="Google Shape;1276;g3f3be2ea3b0_0_799"/>
          <p:cNvPicPr preferRelativeResize="0"/>
          <p:nvPr/>
        </p:nvPicPr>
        <p:blipFill rotWithShape="1">
          <a:blip r:embed="rId9">
            <a:alphaModFix/>
          </a:blip>
          <a:srcRect l="8887" t="2622" r="4157" b="25745"/>
          <a:stretch/>
        </p:blipFill>
        <p:spPr>
          <a:xfrm>
            <a:off x="8218300" y="2145025"/>
            <a:ext cx="1903502" cy="1577400"/>
          </a:xfrm>
          <a:prstGeom prst="rect">
            <a:avLst/>
          </a:prstGeom>
          <a:solidFill>
            <a:srgbClr val="F6F6F6"/>
          </a:solidFill>
          <a:ln w="9525" cap="flat" cmpd="sng">
            <a:solidFill>
              <a:srgbClr val="E3E3E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3f3be2ea3b0_0_824"/>
          <p:cNvSpPr/>
          <p:nvPr/>
        </p:nvSpPr>
        <p:spPr>
          <a:xfrm>
            <a:off x="609600" y="2194560"/>
            <a:ext cx="10972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2000"/>
              <a:buFont typeface="Barlow Semi Condensed"/>
              <a:buNone/>
            </a:pPr>
            <a:r>
              <a:rPr lang="en-US" sz="15000" b="1" i="0" u="none" strike="noStrike" cap="none">
                <a:solidFill>
                  <a:srgbClr val="11111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Obrigado</a:t>
            </a:r>
            <a:r>
              <a:rPr lang="en-US" sz="15000" b="1" i="0" u="none" strike="noStrike" cap="none">
                <a:solidFill>
                  <a:srgbClr val="FF395F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.</a:t>
            </a:r>
            <a:endParaRPr sz="1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4815</Words>
  <Application>Microsoft Office PowerPoint</Application>
  <PresentationFormat>Widescreen</PresentationFormat>
  <Paragraphs>700</Paragraphs>
  <Slides>82</Slides>
  <Notes>82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9" baseType="lpstr">
      <vt:lpstr>Calibri</vt:lpstr>
      <vt:lpstr>Arial</vt:lpstr>
      <vt:lpstr>Barlow Semi Condensed</vt:lpstr>
      <vt:lpstr>Barlow Semi Condensed Medium</vt:lpstr>
      <vt:lpstr>Play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Sérgio Costa</cp:lastModifiedBy>
  <cp:revision>1</cp:revision>
  <dcterms:created xsi:type="dcterms:W3CDTF">2026-07-16T10:41:23Z</dcterms:created>
  <dcterms:modified xsi:type="dcterms:W3CDTF">2026-07-31T16:55:11Z</dcterms:modified>
</cp:coreProperties>
</file>